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2" r:id="rId3"/>
    <p:sldId id="293" r:id="rId4"/>
    <p:sldId id="294" r:id="rId5"/>
    <p:sldId id="296" r:id="rId6"/>
    <p:sldId id="298" r:id="rId7"/>
    <p:sldId id="299" r:id="rId8"/>
    <p:sldId id="301" r:id="rId9"/>
    <p:sldId id="302" r:id="rId10"/>
    <p:sldId id="315" r:id="rId11"/>
    <p:sldId id="304" r:id="rId12"/>
    <p:sldId id="312" r:id="rId13"/>
    <p:sldId id="305" r:id="rId14"/>
    <p:sldId id="306" r:id="rId15"/>
    <p:sldId id="307" r:id="rId16"/>
    <p:sldId id="308" r:id="rId17"/>
    <p:sldId id="309" r:id="rId18"/>
    <p:sldId id="313" r:id="rId19"/>
    <p:sldId id="310" r:id="rId20"/>
    <p:sldId id="31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1693" autoAdjust="0"/>
  </p:normalViewPr>
  <p:slideViewPr>
    <p:cSldViewPr>
      <p:cViewPr varScale="1">
        <p:scale>
          <a:sx n="91" d="100"/>
          <a:sy n="91" d="100"/>
        </p:scale>
        <p:origin x="-211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F5070-FB92-46BD-83FC-285A7908D9D0}" type="datetimeFigureOut">
              <a:rPr lang="en-US" smtClean="0"/>
              <a:t>8/13/2016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C0F2F-30B0-4B71-9414-812B25F78CB8}" type="slidenum">
              <a:rPr lang="en-US" smtClean="0"/>
              <a:t>‹#›</a:t>
            </a:fld>
            <a:endParaRPr lang="en-US"/>
          </a:p>
        </p:txBody>
      </p:sp>
    </p:spTree>
    <p:extLst>
      <p:ext uri="{BB962C8B-B14F-4D97-AF65-F5344CB8AC3E}">
        <p14:creationId xmlns:p14="http://schemas.microsoft.com/office/powerpoint/2010/main" val="199571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reformation in Switzerland</a:t>
            </a:r>
            <a:r>
              <a:rPr lang="en-US" baseline="0" dirty="0" smtClean="0"/>
              <a:t> was influenced by two major factors:</a:t>
            </a:r>
          </a:p>
          <a:p>
            <a:endParaRPr lang="en-US" baseline="0" dirty="0" smtClean="0"/>
          </a:p>
          <a:p>
            <a:r>
              <a:rPr lang="en-US" baseline="0" dirty="0" smtClean="0"/>
              <a:t>First, Switzerland was divided up into 13 cantons (administrative subdivisions) that were independently autonomous and self-governing republics. The government of each canton was completely in charge of local affairs and therefore had a profound impact on the form of religion it would follow.</a:t>
            </a:r>
          </a:p>
          <a:p>
            <a:endParaRPr lang="en-US" baseline="0" dirty="0" smtClean="0"/>
          </a:p>
          <a:p>
            <a:r>
              <a:rPr lang="en-US" baseline="0" dirty="0" smtClean="0"/>
              <a:t>Second, Swiss cities were full of culture and universities and renaissance humanism became firmly established, causing many to think for themselves rather than having religion forced upon them by the Catholic clergy. </a:t>
            </a:r>
          </a:p>
          <a:p>
            <a:endParaRPr lang="en-US" baseline="0" dirty="0" smtClean="0"/>
          </a:p>
          <a:p>
            <a:r>
              <a:rPr lang="en-US" baseline="0" dirty="0" smtClean="0"/>
              <a:t>Three branches of reformation theology stemmed from Switzerland. In the Germen speaking north, most followed Ulrich Zwingli’s view of the reformation. In the French speaking south, most followed the views of John Calvin, led by Geneva. Thirdly, some who initially worked with Zwingli eventually formed the Anabaptist movement which we will discuss in a future lesson.</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a:t>
            </a:fld>
            <a:endParaRPr lang="en-US"/>
          </a:p>
        </p:txBody>
      </p:sp>
    </p:spTree>
    <p:extLst>
      <p:ext uri="{BB962C8B-B14F-4D97-AF65-F5344CB8AC3E}">
        <p14:creationId xmlns:p14="http://schemas.microsoft.com/office/powerpoint/2010/main" val="312795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Calvin</a:t>
            </a:r>
            <a:r>
              <a:rPr lang="en-US" baseline="0" dirty="0" smtClean="0"/>
              <a:t> was developing his doctrine, he took the teachings of Augustine and packaged them into an acronym that he believed would make his theology easy to understand. Each letter in the word TULIP stands for one of the main tenants of Calvinism. However, each of these tenants arose from his misinterpretation of God’s Sovereignty.</a:t>
            </a:r>
          </a:p>
        </p:txBody>
      </p:sp>
      <p:sp>
        <p:nvSpPr>
          <p:cNvPr id="4" name="Slide Number Placeholder 3"/>
          <p:cNvSpPr>
            <a:spLocks noGrp="1"/>
          </p:cNvSpPr>
          <p:nvPr>
            <p:ph type="sldNum" sz="quarter" idx="10"/>
          </p:nvPr>
        </p:nvSpPr>
        <p:spPr/>
        <p:txBody>
          <a:bodyPr/>
          <a:lstStyle/>
          <a:p>
            <a:fld id="{B4DC0F2F-30B0-4B71-9414-812B25F78CB8}" type="slidenum">
              <a:rPr lang="en-US" smtClean="0"/>
              <a:t>10</a:t>
            </a:fld>
            <a:endParaRPr lang="en-US"/>
          </a:p>
        </p:txBody>
      </p:sp>
    </p:spTree>
    <p:extLst>
      <p:ext uri="{BB962C8B-B14F-4D97-AF65-F5344CB8AC3E}">
        <p14:creationId xmlns:p14="http://schemas.microsoft.com/office/powerpoint/2010/main" val="359951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Calvin</a:t>
            </a:r>
            <a:r>
              <a:rPr lang="en-US" baseline="0" dirty="0" smtClean="0"/>
              <a:t> taught that one of the choices God made for man in His sovereignty is that he would sin and therefore corrupt his nature. Therefore, every person that is born inherits the corrupt nature of Adam and is completely devoid of good. This doctrine is called “Total Hereditary Depravity”. “Total” means altogether.  “Hereditary” means it passes from father to son beginning with Adam and continuing down through the generations. “Depravity” means there is no moral/spiritual goodness within. This is what Calvin taught happened to man as a result of Adam’s sin.</a:t>
            </a:r>
          </a:p>
          <a:p>
            <a:endParaRPr lang="en-US" baseline="0" dirty="0" smtClean="0"/>
          </a:p>
          <a:p>
            <a:r>
              <a:rPr lang="en-US" baseline="0" dirty="0" smtClean="0"/>
              <a:t>Interestingly, this doctrine was taught by Augustine 1000 years before Calvin was even born and one which the Catholic church taught that became the premise for infant baptism. But Augustine adopted this view primarily because he had a very bad Latin translation of the bible. Since Augustine did not speak Greek, he relied on this Latin translation even though it was far inferior to Jerome’s Latin Vulgate which was being worked on in Augustine’s later life. In Augustine’s Latin translation, Rom 5:12 says that “in Adam” all have sinned. Augustine took this literally. However, this was not what the original Greek taught. The Greek says “through” or “because of” Adam all sin. In other words, Augustine took it to mean we inherit Adam’s sin rather than us merely being recipients of the consequences of Adam’s sin.</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11</a:t>
            </a:fld>
            <a:endParaRPr lang="en-US"/>
          </a:p>
        </p:txBody>
      </p:sp>
    </p:spTree>
    <p:extLst>
      <p:ext uri="{BB962C8B-B14F-4D97-AF65-F5344CB8AC3E}">
        <p14:creationId xmlns:p14="http://schemas.microsoft.com/office/powerpoint/2010/main" val="375976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doctrine</a:t>
            </a:r>
            <a:r>
              <a:rPr lang="en-US" baseline="0" dirty="0" smtClean="0"/>
              <a:t> of THD is emphatically denied in scripture and there are clear passages that prove so.</a:t>
            </a:r>
          </a:p>
          <a:p>
            <a:endParaRPr lang="en-US" baseline="0" dirty="0" smtClean="0"/>
          </a:p>
          <a:p>
            <a:r>
              <a:rPr lang="en-US" baseline="0" dirty="0" smtClean="0"/>
              <a:t>In Ezek 18, Ezekiel is dealing with a misconception amongst the Jews. The misconception is that they were in captivity as the result of what their ancestors did with no fault of their own. God makes it clear that you cannot inherit your father’s guilt and your father cannot inherit your guilt. The person who sins will die.</a:t>
            </a:r>
          </a:p>
          <a:p>
            <a:endParaRPr lang="en-US" baseline="0" dirty="0" smtClean="0"/>
          </a:p>
          <a:p>
            <a:r>
              <a:rPr lang="en-US" baseline="0" dirty="0" smtClean="0"/>
              <a:t>In Eccl 7:29, the wise man makes it clear that men are made upright, but it is when he seeks after many devices/schemes that his uprightness becomes sin.</a:t>
            </a:r>
          </a:p>
          <a:p>
            <a:endParaRPr lang="en-US" baseline="0" dirty="0" smtClean="0"/>
          </a:p>
          <a:p>
            <a:r>
              <a:rPr lang="en-US" baseline="0" dirty="0" smtClean="0"/>
              <a:t>In Jas 1:13-15, James described sin as something that is committed by each individual when he is tempted and then gives in to that temptation. Nowhere is sin talked about here or anywhere else in scripture as a state that is inherited independent of our decisions. </a:t>
            </a:r>
          </a:p>
          <a:p>
            <a:endParaRPr lang="en-US" baseline="0" dirty="0" smtClean="0"/>
          </a:p>
          <a:p>
            <a:r>
              <a:rPr lang="en-US" baseline="0" dirty="0" smtClean="0"/>
              <a:t>In Luke 1:18, would God have man reason with Him if he is incapable of doing such as a result of his depraved nature?</a:t>
            </a:r>
          </a:p>
          <a:p>
            <a:endParaRPr lang="en-US" baseline="0" dirty="0" smtClean="0"/>
          </a:p>
          <a:p>
            <a:r>
              <a:rPr lang="en-US" baseline="0" dirty="0" smtClean="0"/>
              <a:t>Therefore, we conclude that each person is responsible for his own sin and no one else’s. Sin is an action committed, not a state inherited. </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12</a:t>
            </a:fld>
            <a:endParaRPr lang="en-US"/>
          </a:p>
        </p:txBody>
      </p:sp>
    </p:spTree>
    <p:extLst>
      <p:ext uri="{BB962C8B-B14F-4D97-AF65-F5344CB8AC3E}">
        <p14:creationId xmlns:p14="http://schemas.microsoft.com/office/powerpoint/2010/main" val="1264528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Calvin then</a:t>
            </a:r>
            <a:r>
              <a:rPr lang="en-US" baseline="0" dirty="0" smtClean="0"/>
              <a:t> taught that since man is totally and hereditarily depraved, he has no goodness with him and therefore cannot choose any conditional outside of his own will by which he could be saved – God was going to have to choose this for him.  Therefore since God’s choice is not based on any condition of man (because man’s condition is depraved), that led to the doctrine of Unconditional Election. If you are of the elect, you will go to heaven. If you are not, you will go to hell. There is nothing man can do to change either decision of God’s.</a:t>
            </a:r>
          </a:p>
          <a:p>
            <a:endParaRPr lang="en-US" baseline="0" dirty="0" smtClean="0"/>
          </a:p>
          <a:p>
            <a:r>
              <a:rPr lang="en-US" baseline="0" dirty="0" smtClean="0"/>
              <a:t>Calvin’s reasoning behind this doctrine was that it was God’s way of showing how holy and righteous He is. In other words, God creates man and causes man to sin. From that group, He will then select particular ones to save and particular ones to condemn for all eternity. When man sees the contrast between righteousness an wickedness, they will see God’s holiness and righteousness.</a:t>
            </a:r>
          </a:p>
          <a:p>
            <a:endParaRPr lang="en-US" baseline="0" dirty="0" smtClean="0"/>
          </a:p>
          <a:p>
            <a:r>
              <a:rPr lang="en-US" baseline="0" dirty="0" smtClean="0"/>
              <a:t>The bible does teach predestination (Eph 1:5), just not to the degree that Calvin taught. Calvin taught individual predestination. The bible teaches a collective predestination, that God determined a set of boundaries and standards by which men would be saved. Those who obey the gospel are predetermined by God to be in Christ’s circle.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13</a:t>
            </a:fld>
            <a:endParaRPr lang="en-US"/>
          </a:p>
        </p:txBody>
      </p:sp>
    </p:spTree>
    <p:extLst>
      <p:ext uri="{BB962C8B-B14F-4D97-AF65-F5344CB8AC3E}">
        <p14:creationId xmlns:p14="http://schemas.microsoft.com/office/powerpoint/2010/main" val="4060878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Acts 10:34, Peter concluded that God is not one to show partiality toward mankind. How would someone</a:t>
            </a:r>
            <a:r>
              <a:rPr lang="en-US" baseline="0" dirty="0" smtClean="0"/>
              <a:t> inspired by God’s Holy Spirit determine this to be true if Calvin’s idea of individual predestination is correct? Peter should have known otherwise what apparently Augustine came up with hundreds of years later.</a:t>
            </a:r>
          </a:p>
          <a:p>
            <a:endParaRPr lang="en-US" baseline="0" dirty="0" smtClean="0"/>
          </a:p>
          <a:p>
            <a:r>
              <a:rPr lang="en-US" baseline="0" dirty="0" smtClean="0"/>
              <a:t>In 2 Pet 3:9, we learn that God does not want to anyone to perish, but for all to come to repentance. How could He individually determine who is going to be saved and condemned while at the same time wanting all men everywhere to be saved?</a:t>
            </a:r>
          </a:p>
          <a:p>
            <a:endParaRPr lang="en-US" baseline="0" dirty="0" smtClean="0"/>
          </a:p>
          <a:p>
            <a:r>
              <a:rPr lang="en-US" baseline="0" dirty="0" smtClean="0"/>
              <a:t>In 1 Tim 2:3-4, God again is found to be one who desires all men to be saved. Is this just the “appearance” of desire as Calvinists like to say? Does my “depraved nature” prevent me from understanding a simple statement such as this?</a:t>
            </a:r>
          </a:p>
          <a:p>
            <a:endParaRPr lang="en-US" baseline="0" dirty="0" smtClean="0"/>
          </a:p>
          <a:p>
            <a:r>
              <a:rPr lang="en-US" baseline="0" dirty="0" smtClean="0"/>
              <a:t>In Rom 11:17-20, there is an illustration made about the Jews and Gentiles, that the Jews were cut off while he Gentiles were grafted in. Vs. 20 is clear that the reason for them being broken off is unbelief and not God’s predetermined decision. </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14</a:t>
            </a:fld>
            <a:endParaRPr lang="en-US"/>
          </a:p>
        </p:txBody>
      </p:sp>
    </p:spTree>
    <p:extLst>
      <p:ext uri="{BB962C8B-B14F-4D97-AF65-F5344CB8AC3E}">
        <p14:creationId xmlns:p14="http://schemas.microsoft.com/office/powerpoint/2010/main" val="2098387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doctrine</a:t>
            </a:r>
            <a:r>
              <a:rPr lang="en-US" baseline="0" dirty="0" smtClean="0"/>
              <a:t> is directly related to what Calvin taught about Unconditional Election. He believed that since men are unconditionally elected, Christ did not die for all men. In other words, the atonement that comes as a result of Christ’s blood is limited to the elect. Calvin did not teach that Christ’s blood was insufficient to save mankind, only that God purposed for it to merely save the elect.</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15</a:t>
            </a:fld>
            <a:endParaRPr lang="en-US"/>
          </a:p>
        </p:txBody>
      </p:sp>
    </p:spTree>
    <p:extLst>
      <p:ext uri="{BB962C8B-B14F-4D97-AF65-F5344CB8AC3E}">
        <p14:creationId xmlns:p14="http://schemas.microsoft.com/office/powerpoint/2010/main" val="2917025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 John</a:t>
            </a:r>
            <a:r>
              <a:rPr lang="en-US" baseline="0" dirty="0" smtClean="0"/>
              <a:t> 2:2, we are told that Christ is the propitiation for the sins of the entire world. There is no way Calvin’s idea of limited atonement can stand up next to a straight-forward passage such as this.</a:t>
            </a:r>
          </a:p>
          <a:p>
            <a:endParaRPr lang="en-US" baseline="0" dirty="0" smtClean="0"/>
          </a:p>
          <a:p>
            <a:r>
              <a:rPr lang="en-US" baseline="0" dirty="0" smtClean="0"/>
              <a:t>In 2 Cor 5:14-15, Jesus is referred to as having died for all. Calvin would say this was merely all the “elect”. But the import of the passage suggests all mankind can be recipients of Christ’s death.</a:t>
            </a:r>
          </a:p>
          <a:p>
            <a:endParaRPr lang="en-US" baseline="0" dirty="0" smtClean="0"/>
          </a:p>
          <a:p>
            <a:r>
              <a:rPr lang="en-US" baseline="0" dirty="0" smtClean="0"/>
              <a:t>In Heb 2:9, we’re told that Christ would taste death for everyone, not just an “elect”. We’re also told this is a result of God’s grace which implies it is a gift He is provided all of mankind.</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16</a:t>
            </a:fld>
            <a:endParaRPr lang="en-US"/>
          </a:p>
        </p:txBody>
      </p:sp>
    </p:spTree>
    <p:extLst>
      <p:ext uri="{BB962C8B-B14F-4D97-AF65-F5344CB8AC3E}">
        <p14:creationId xmlns:p14="http://schemas.microsoft.com/office/powerpoint/2010/main" val="4131071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Calvin believed that since God’s will can’t be thwarted, those who are chosen will be saved and</a:t>
            </a:r>
            <a:r>
              <a:rPr lang="en-US" baseline="0" dirty="0" smtClean="0"/>
              <a:t> no obstacle can keep them from being saved. Therefore, Calvin taught that the grace of God is irresistible to those whom God elects to be saved. </a:t>
            </a:r>
          </a:p>
          <a:p>
            <a:endParaRPr lang="en-US" baseline="0" dirty="0" smtClean="0"/>
          </a:p>
          <a:p>
            <a:r>
              <a:rPr lang="en-US" baseline="0" dirty="0" smtClean="0"/>
              <a:t>What makes this doctrine clever is that it is true we cannot resist God’s power. Pharaoh learned this in the book of Exodus when he realized he could not resist God’s will for His people to leave Egypt. However, God does give man free-will to choose while at the same time using his power at selected moments in history to persuade when in certain directions (as was the case with Pharaoh). That God can persuade men in a particular direction does not mean that His grace cannot be resisted, as we’ll see in scripture.</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17</a:t>
            </a:fld>
            <a:endParaRPr lang="en-US"/>
          </a:p>
        </p:txBody>
      </p:sp>
    </p:spTree>
    <p:extLst>
      <p:ext uri="{BB962C8B-B14F-4D97-AF65-F5344CB8AC3E}">
        <p14:creationId xmlns:p14="http://schemas.microsoft.com/office/powerpoint/2010/main" val="1320812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Prov 1:23-24, God makes it clear that when He</a:t>
            </a:r>
            <a:r>
              <a:rPr lang="en-US" baseline="0" dirty="0" smtClean="0"/>
              <a:t> calls us, we can refuse that calling. When He stretches out His hand, we can pay no attention. In other words, we can choose whether to obey or not obey God and He does not force us in this regard.</a:t>
            </a:r>
          </a:p>
          <a:p>
            <a:endParaRPr lang="en-US" baseline="0" dirty="0" smtClean="0"/>
          </a:p>
          <a:p>
            <a:r>
              <a:rPr lang="en-US" baseline="0" dirty="0" smtClean="0"/>
              <a:t>In Matt 23:37, Jesus rebukes the people of Jerusalem for the many times He wanted to care for them yet they were unwilling. How could they be unwilling if the grace of God is truly irresistible?</a:t>
            </a:r>
          </a:p>
          <a:p>
            <a:endParaRPr lang="en-US" baseline="0" dirty="0" smtClean="0"/>
          </a:p>
          <a:p>
            <a:r>
              <a:rPr lang="en-US" baseline="0" dirty="0" smtClean="0"/>
              <a:t>In Acts 7:51, Stephen rebukes the Jews and insists they had resisted the Holy Spirit. Yet Calvin taught this cannot be the case. Who was in a better position to know, Stephen, who had the Holy Spirit, or Calvin, who came on the scene 1400 years later?</a:t>
            </a:r>
          </a:p>
          <a:p>
            <a:endParaRPr lang="en-US" baseline="0" dirty="0" smtClean="0"/>
          </a:p>
          <a:p>
            <a:r>
              <a:rPr lang="en-US" baseline="0" dirty="0" smtClean="0"/>
              <a:t>In Acts 13:46, Paul and Barnabas claimed that the reason the Jews were not believers is that they repudiated and judged themselves unworthy of eternal life. How could they have made this decision about themselves if God’s grace is irresistible to the elect?</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18</a:t>
            </a:fld>
            <a:endParaRPr lang="en-US"/>
          </a:p>
        </p:txBody>
      </p:sp>
    </p:spTree>
    <p:extLst>
      <p:ext uri="{BB962C8B-B14F-4D97-AF65-F5344CB8AC3E}">
        <p14:creationId xmlns:p14="http://schemas.microsoft.com/office/powerpoint/2010/main" val="988432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 in “TULIP” stands for “Perseverance of the Saints” which is also referred to as “Once Saved Always Saved”. Calvin taught that since the saints</a:t>
            </a:r>
            <a:r>
              <a:rPr lang="en-US" baseline="0" dirty="0" smtClean="0"/>
              <a:t> are chosen by God to be saved and that the decision does not rest with us, regardless of anything they may do, their salvation cannot be in doubt. This whole idea is wrapped up in Calvin’s view of the Sovereignty of God in that God will not change His mind about this. Therefore the “elect” will persevere. If he is one of the elect, he cannot become one of the </a:t>
            </a:r>
            <a:r>
              <a:rPr lang="en-US" baseline="0" dirty="0" err="1" smtClean="0"/>
              <a:t>unelect</a:t>
            </a:r>
            <a:r>
              <a:rPr lang="en-US" baseline="0" dirty="0" smtClean="0"/>
              <a:t>. If he is saved, he cannot be unsaved. </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19</a:t>
            </a:fld>
            <a:endParaRPr lang="en-US"/>
          </a:p>
        </p:txBody>
      </p:sp>
    </p:spTree>
    <p:extLst>
      <p:ext uri="{BB962C8B-B14F-4D97-AF65-F5344CB8AC3E}">
        <p14:creationId xmlns:p14="http://schemas.microsoft.com/office/powerpoint/2010/main" val="428664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Ulrich Zwingli</a:t>
            </a:r>
            <a:r>
              <a:rPr lang="en-US" baseline="0" dirty="0" smtClean="0"/>
              <a:t> was born in German speaking Switzerland and received a good education. He, like Luther, became a priest for the Roman Catholic church and then became the chief pastor at the Cathedral Church in Zurich in 1518. During this time, he began to oppose some of the abuses of the Roman system of indulgences, worship of Mary, tithing (he believed the NT taught that giving should be voluntary), and the celibacy of the clergy. In fact, Zwingli secretly married in 1522 and did not publicize it until 2 years later.</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2</a:t>
            </a:fld>
            <a:endParaRPr lang="en-US"/>
          </a:p>
        </p:txBody>
      </p:sp>
    </p:spTree>
    <p:extLst>
      <p:ext uri="{BB962C8B-B14F-4D97-AF65-F5344CB8AC3E}">
        <p14:creationId xmlns:p14="http://schemas.microsoft.com/office/powerpoint/2010/main" val="897872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bible definitely teaches that saints can so sin as to be lost and there are many passages</a:t>
            </a:r>
            <a:r>
              <a:rPr lang="en-US" baseline="0" dirty="0" smtClean="0"/>
              <a:t> that teach this. </a:t>
            </a:r>
          </a:p>
          <a:p>
            <a:endParaRPr lang="en-US" baseline="0" dirty="0" smtClean="0"/>
          </a:p>
          <a:p>
            <a:r>
              <a:rPr lang="en-US" baseline="0" dirty="0" smtClean="0"/>
              <a:t>In Gal 5:4, Paul is talking to Christians who have become severed from Christ and fallen from grace. You cannot be severed from something unless you were apart of that something. You cannot fall from grace unless you were at one time a recipient of grace. </a:t>
            </a:r>
          </a:p>
          <a:p>
            <a:endParaRPr lang="en-US" baseline="0" dirty="0" smtClean="0"/>
          </a:p>
          <a:p>
            <a:r>
              <a:rPr lang="en-US" baseline="0" dirty="0" smtClean="0"/>
              <a:t>In Heb 6:4-6, how could these people not be saved if they were partakers of the Holy Spirit? But even after this you can fall away. According to this verse, this person was saved but is overcome by the sin to such a level that they cannot return.</a:t>
            </a:r>
          </a:p>
          <a:p>
            <a:endParaRPr lang="en-US" baseline="0" dirty="0" smtClean="0"/>
          </a:p>
          <a:p>
            <a:r>
              <a:rPr lang="en-US" baseline="0" dirty="0" smtClean="0"/>
              <a:t>In 2 Pet 2:20-22, Calvinists will claim that such a person was never saved to begin with. But Peter says they had escaped the defilements of the world. He said they did so by the knowledge of Jesus Christ. But he says they were again entangled in sin. If they were never saved, there would be no “again” – they would have always been entangled. The word “again” implies they had been separated from that state unto salvation proper to the second time they were entangled.</a:t>
            </a:r>
          </a:p>
        </p:txBody>
      </p:sp>
      <p:sp>
        <p:nvSpPr>
          <p:cNvPr id="4" name="Slide Number Placeholder 3"/>
          <p:cNvSpPr>
            <a:spLocks noGrp="1"/>
          </p:cNvSpPr>
          <p:nvPr>
            <p:ph type="sldNum" sz="quarter" idx="10"/>
          </p:nvPr>
        </p:nvSpPr>
        <p:spPr/>
        <p:txBody>
          <a:bodyPr/>
          <a:lstStyle/>
          <a:p>
            <a:fld id="{B4DC0F2F-30B0-4B71-9414-812B25F78CB8}" type="slidenum">
              <a:rPr lang="en-US" smtClean="0"/>
              <a:t>20</a:t>
            </a:fld>
            <a:endParaRPr lang="en-US"/>
          </a:p>
        </p:txBody>
      </p:sp>
    </p:spTree>
    <p:extLst>
      <p:ext uri="{BB962C8B-B14F-4D97-AF65-F5344CB8AC3E}">
        <p14:creationId xmlns:p14="http://schemas.microsoft.com/office/powerpoint/2010/main" val="89780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renaissance</a:t>
            </a:r>
            <a:r>
              <a:rPr lang="en-US" baseline="0" dirty="0" smtClean="0"/>
              <a:t> had a major impact on Zwingli and he began to look at the bible with fresh eyes and to see it as the sole and sufficient guide for faith. He began preaching expository sermons from the pulpit, which was unheard of at the time, by reading the passages and then explaining their meaning. He did this for several years and gained a large following. Zwingli’s new found beliefs began to come out of his sermons and he then began speaking out vehemently against Catholic corruption. The Reformation churches came out of this movement.</a:t>
            </a:r>
          </a:p>
          <a:p>
            <a:endParaRPr lang="en-US" baseline="0" dirty="0" smtClean="0"/>
          </a:p>
          <a:p>
            <a:r>
              <a:rPr lang="en-US" baseline="0" dirty="0" smtClean="0"/>
              <a:t>After winning a debate against Johann Faber in 1523, Zwingli published his “Sixty-seven Articles” emphasizing salvation by faith, the authority of the bible, the headship of Christ, and the right of clergy to marry. His ideas rapidly spread throughout northern Switzerland. Fees for baptisms and burials were eliminated, monks and nuns were allowed to marry, images and relics were banned, and Catholic mass was abolished. </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3</a:t>
            </a:fld>
            <a:endParaRPr lang="en-US"/>
          </a:p>
        </p:txBody>
      </p:sp>
    </p:spTree>
    <p:extLst>
      <p:ext uri="{BB962C8B-B14F-4D97-AF65-F5344CB8AC3E}">
        <p14:creationId xmlns:p14="http://schemas.microsoft.com/office/powerpoint/2010/main" val="29367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Luther and Zwingli met to discuss doctrine but they had a disagreement. Luther</a:t>
            </a:r>
            <a:r>
              <a:rPr lang="en-US" baseline="0" dirty="0" smtClean="0"/>
              <a:t> believed you could bring in any teaching that was not positively anti-scriptural whereas Zwingli rejected anything no expressly enjoined in scripture. In other words, to Luther, the silence of scripture was permissive and to Zwingli the silence of scripture was prohibitive. They especially disagreed on the Lord’s Supper where Luther maintained a doctrine similar to Catholicism while Zwingli held the elements to merely be symbols. </a:t>
            </a:r>
          </a:p>
          <a:p>
            <a:endParaRPr lang="en-US" baseline="0" dirty="0" smtClean="0"/>
          </a:p>
          <a:p>
            <a:r>
              <a:rPr lang="en-US" baseline="0" dirty="0" smtClean="0"/>
              <a:t>Like Luther, though, Zwingli believed in salvation by faith alone. He denied transubstantiation, saintly intercession, the papacy, celibacy of the clergy, images, relics, organs, etc. He strongly believed the Lord’s Supper was a memorial.</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4</a:t>
            </a:fld>
            <a:endParaRPr lang="en-US"/>
          </a:p>
        </p:txBody>
      </p:sp>
    </p:spTree>
    <p:extLst>
      <p:ext uri="{BB962C8B-B14F-4D97-AF65-F5344CB8AC3E}">
        <p14:creationId xmlns:p14="http://schemas.microsoft.com/office/powerpoint/2010/main" val="263338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r>
              <a:rPr lang="en-US" baseline="0" dirty="0" smtClean="0"/>
              <a:t> Calvin is largely regarded as the successor of Martin Luther and widely regarded to have had strongest influence on Protestantism. His father was an attorney and at an early age he decided to follow in his father’s footsteps. However after two years of studying law, he switched to religion. He became a devout student of the bible and was greatly influenced by the writings of Luther. While teaching on his views, he gained a large following of Protestants in Paris but eventually drew the ire of the king and was forced to flee Paris for Geneva Switzerland.</a:t>
            </a:r>
          </a:p>
          <a:p>
            <a:endParaRPr lang="en-US" baseline="0" dirty="0" smtClean="0"/>
          </a:p>
          <a:p>
            <a:r>
              <a:rPr lang="en-US" baseline="0" dirty="0" smtClean="0"/>
              <a:t>While in Geneva, he wrote his “Institutes of the Christian Religion” where he outlined his view on the sovereignty of scripture and the divine predestination of God….both major tenants in Calvinism today. Though he was forced to leave Geneva in 1538 by anti-protestants, he was invited back again in 1541 and became an important spiritual and political leader…a virtual dictator. He was greatly influenced by Augustine and after Augustine’s book, “City of God”, he sought to build a “Christian government” that he believed would make it an ideal city. He also established a seminary in Geneva where young men were trained and sent all over Europe preaching the doctrines of Calvin, creating Presbyterianism in Scotland, Puritanism in England, and another branch of reformed churches in the Netherlands. </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5</a:t>
            </a:fld>
            <a:endParaRPr lang="en-US"/>
          </a:p>
        </p:txBody>
      </p:sp>
    </p:spTree>
    <p:extLst>
      <p:ext uri="{BB962C8B-B14F-4D97-AF65-F5344CB8AC3E}">
        <p14:creationId xmlns:p14="http://schemas.microsoft.com/office/powerpoint/2010/main" val="3488878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Calvin’s five tenants of teaching were developed into an acronym called “TULIP”.</a:t>
            </a:r>
            <a:r>
              <a:rPr lang="en-US" baseline="0" dirty="0" smtClean="0"/>
              <a:t> These teachings form a very logical system Calvin believed defined the nature of God as well as God’s relationship to man. These were things that Augustine had taught over a 1000 years before Calvin was born that he simply repackaged into a system. As we will see later, every one of these teachings stem from Calvin’s beliefs regarding the sovereignty of God. Though not all Protestant churches hold to every tenant (except Presbyterians), almost all of them hold to at least one or two.</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6</a:t>
            </a:fld>
            <a:endParaRPr lang="en-US"/>
          </a:p>
        </p:txBody>
      </p:sp>
    </p:spTree>
    <p:extLst>
      <p:ext uri="{BB962C8B-B14F-4D97-AF65-F5344CB8AC3E}">
        <p14:creationId xmlns:p14="http://schemas.microsoft.com/office/powerpoint/2010/main" val="141715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Calvin remains one of the most controversial figures in Christian religion</a:t>
            </a:r>
            <a:r>
              <a:rPr lang="en-US" baseline="0" dirty="0" smtClean="0"/>
              <a:t> even today. While some believe he was one of the biggest blessings for Christendom, others view him as an agent of hell. As we look more closely at TULIP in later slides, we’ll see which side of this argument we should stand on. But Calvin’s followers became what are known today as Presbyterians.</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7</a:t>
            </a:fld>
            <a:endParaRPr lang="en-US"/>
          </a:p>
        </p:txBody>
      </p:sp>
    </p:spTree>
    <p:extLst>
      <p:ext uri="{BB962C8B-B14F-4D97-AF65-F5344CB8AC3E}">
        <p14:creationId xmlns:p14="http://schemas.microsoft.com/office/powerpoint/2010/main" val="237919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sovereignty of God</a:t>
            </a:r>
            <a:r>
              <a:rPr lang="en-US" baseline="0" dirty="0" smtClean="0"/>
              <a:t> does not originate from Calvin; it originates from scripture. However Calvin came up with an idea about God’s sovereignty that cannot be proven from scripture, and that is that God is in utter and complete control of everything including the fact that He has already made all of man’s choices for him no matter how insignificant those choices may be. This is the foundation upon which all Calvinistic doctrine is based. Someone once said that it is the “soil” from which the TULIP grows.</a:t>
            </a:r>
          </a:p>
          <a:p>
            <a:endParaRPr lang="en-US" baseline="0" dirty="0" smtClean="0"/>
          </a:p>
          <a:p>
            <a:r>
              <a:rPr lang="en-US" baseline="0" dirty="0" smtClean="0"/>
              <a:t>While the bible does teach that God is sovereign and in control, the bible also teaches that within the realm of God’s sovereignty He has chosen to give man freewill. In other words, one of the choices God has made is that man has the ability to choose between right and wrong, obeying and disobeying. The entire system of Calvinism stands or falls on this point.</a:t>
            </a:r>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8</a:t>
            </a:fld>
            <a:endParaRPr lang="en-US"/>
          </a:p>
        </p:txBody>
      </p:sp>
    </p:spTree>
    <p:extLst>
      <p:ext uri="{BB962C8B-B14F-4D97-AF65-F5344CB8AC3E}">
        <p14:creationId xmlns:p14="http://schemas.microsoft.com/office/powerpoint/2010/main" val="12838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God,</a:t>
            </a:r>
            <a:r>
              <a:rPr lang="en-US" baseline="0" dirty="0" smtClean="0"/>
              <a:t> in His sovereignty, has given man freewill is an indisputable point. It is only when Calvinists twist clear passages can they escape this truth.</a:t>
            </a:r>
          </a:p>
          <a:p>
            <a:endParaRPr lang="en-US" baseline="0" dirty="0" smtClean="0"/>
          </a:p>
          <a:p>
            <a:r>
              <a:rPr lang="en-US" baseline="0" dirty="0" smtClean="0"/>
              <a:t>Deut 30:19 has God calling on mankind to choose life. Calvinists will respond that this is only the “appearance” of choice. This is qualifier of their own making because it is not taught in the text whatsoever. It would be a deception by God to encourage His people to choose life if they couldn’t actually choose life because God had already chosen that some of them would “choose” death. God is pleading with them to choose life because in His sovereignty He has given man the ability to choose life or death.</a:t>
            </a:r>
          </a:p>
          <a:p>
            <a:endParaRPr lang="en-US" baseline="0" dirty="0" smtClean="0"/>
          </a:p>
          <a:p>
            <a:r>
              <a:rPr lang="en-US" baseline="0" dirty="0" smtClean="0"/>
              <a:t>In Josh 24:15, Joshua understood that the Israelites could choose between serving God or serving idols. When they chose idols, God punished them for it. For God to punish someone for something they had no control over goes against His justice which is a crucial part of His character. </a:t>
            </a:r>
          </a:p>
          <a:p>
            <a:endParaRPr lang="en-US" baseline="0" dirty="0" smtClean="0"/>
          </a:p>
          <a:p>
            <a:r>
              <a:rPr lang="en-US" baseline="0" dirty="0" smtClean="0"/>
              <a:t>In Rev 22:17, whoever wishes/wills can take the water of life without cost. This is a choice God wishes for everyone. It could not be so if He had already made man’s decisions for him.</a:t>
            </a:r>
          </a:p>
          <a:p>
            <a:endParaRPr lang="en-US" baseline="0" dirty="0" smtClean="0"/>
          </a:p>
          <a:p>
            <a:r>
              <a:rPr lang="en-US" baseline="0" dirty="0" smtClean="0"/>
              <a:t>In Eccl 9:11, we learn that there are random events and random elements to life. Calvinists believe every event is predetermined by God. Scripture says otherwise. In fact, the wise man teaches that the reason for such random events is so that man will not rely on himself. If I could know that everything I planned would succeed, I wouldn’t recognize my need for God. Therefore God, in His sovereignty, introduces random chance into His creation.</a:t>
            </a:r>
          </a:p>
          <a:p>
            <a:endParaRPr lang="en-US" baseline="0" dirty="0" smtClean="0"/>
          </a:p>
          <a:p>
            <a:r>
              <a:rPr lang="en-US" baseline="0" dirty="0" smtClean="0"/>
              <a:t>In Jer 7:31, it is clear that God did not choose for man to worship Molech. How did God purpose this while at the same time not commanding it? It is impossible to Calvin’s idea of sovereignty into such a statement without grossly twisting the passage.</a:t>
            </a:r>
          </a:p>
          <a:p>
            <a:endParaRPr lang="en-US" baseline="0" dirty="0" smtClean="0"/>
          </a:p>
          <a:p>
            <a:r>
              <a:rPr lang="en-US" baseline="0" dirty="0" smtClean="0"/>
              <a:t>Therefore, God is sovereign. But in that sovereignty God is perfectly able to create mankind as free moral agents capable of making choices. This was one of God’s choices that we learn from scripture.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DC0F2F-30B0-4B71-9414-812B25F78CB8}" type="slidenum">
              <a:rPr lang="en-US" smtClean="0"/>
              <a:t>9</a:t>
            </a:fld>
            <a:endParaRPr lang="en-US"/>
          </a:p>
        </p:txBody>
      </p:sp>
    </p:spTree>
    <p:extLst>
      <p:ext uri="{BB962C8B-B14F-4D97-AF65-F5344CB8AC3E}">
        <p14:creationId xmlns:p14="http://schemas.microsoft.com/office/powerpoint/2010/main" val="566219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8/13/2016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2" y="-1439"/>
            <a:ext cx="9162691" cy="685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i8sxt3z_2sk/TQEGBJ-Ps7I/AAAAAAAAASs/NoMELx1h2xE/s1600/tulip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751" y="0"/>
            <a:ext cx="9144000" cy="762000"/>
          </a:xfrm>
        </p:spPr>
        <p:txBody>
          <a:bodyPr>
            <a:noAutofit/>
          </a:bodyPr>
          <a:lstStyle/>
          <a:p>
            <a:r>
              <a:rPr lang="en-US" sz="7500" b="1" dirty="0" smtClean="0">
                <a:latin typeface="Arial" pitchFamily="34" charset="0"/>
                <a:cs typeface="Arial" pitchFamily="34" charset="0"/>
              </a:rPr>
              <a:t>TULIP</a:t>
            </a:r>
            <a:endParaRPr lang="en-US" sz="7500" b="1" dirty="0">
              <a:latin typeface="Arial" pitchFamily="34" charset="0"/>
              <a:cs typeface="Arial" pitchFamily="34" charset="0"/>
            </a:endParaRPr>
          </a:p>
        </p:txBody>
      </p:sp>
    </p:spTree>
    <p:extLst>
      <p:ext uri="{BB962C8B-B14F-4D97-AF65-F5344CB8AC3E}">
        <p14:creationId xmlns:p14="http://schemas.microsoft.com/office/powerpoint/2010/main" val="86653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 y="0"/>
            <a:ext cx="9144000" cy="762000"/>
          </a:xfrm>
        </p:spPr>
        <p:txBody>
          <a:bodyPr>
            <a:noAutofit/>
          </a:bodyPr>
          <a:lstStyle/>
          <a:p>
            <a:r>
              <a:rPr lang="en-US" sz="7500" b="1" u="sng" dirty="0" smtClean="0">
                <a:latin typeface="Arial" pitchFamily="34" charset="0"/>
                <a:cs typeface="Arial" pitchFamily="34" charset="0"/>
              </a:rPr>
              <a:t>T</a:t>
            </a:r>
            <a:r>
              <a:rPr lang="en-US" sz="7500" b="1" dirty="0" smtClean="0">
                <a:latin typeface="Arial" pitchFamily="34" charset="0"/>
                <a:cs typeface="Arial" pitchFamily="34" charset="0"/>
              </a:rPr>
              <a:t>ULIP</a:t>
            </a:r>
            <a:endParaRPr lang="en-US" sz="7500" b="1" dirty="0">
              <a:latin typeface="Arial" pitchFamily="34" charset="0"/>
              <a:cs typeface="Arial" pitchFamily="34" charset="0"/>
            </a:endParaRPr>
          </a:p>
        </p:txBody>
      </p:sp>
      <p:sp>
        <p:nvSpPr>
          <p:cNvPr id="3" name="Content Placeholder 2"/>
          <p:cNvSpPr>
            <a:spLocks noGrp="1"/>
          </p:cNvSpPr>
          <p:nvPr>
            <p:ph idx="1"/>
          </p:nvPr>
        </p:nvSpPr>
        <p:spPr>
          <a:xfrm>
            <a:off x="0" y="914400"/>
            <a:ext cx="5791200" cy="5943600"/>
          </a:xfrm>
        </p:spPr>
        <p:txBody>
          <a:bodyPr>
            <a:normAutofit fontScale="85000" lnSpcReduction="20000"/>
          </a:bodyPr>
          <a:lstStyle/>
          <a:p>
            <a:r>
              <a:rPr lang="en-US" sz="4300" u="sng" dirty="0" smtClean="0"/>
              <a:t>Total Hereditary Depravity</a:t>
            </a:r>
          </a:p>
          <a:p>
            <a:pPr lvl="1"/>
            <a:endParaRPr lang="en-US" sz="1000" dirty="0" smtClean="0"/>
          </a:p>
          <a:p>
            <a:pPr lvl="1"/>
            <a:r>
              <a:rPr lang="en-US" dirty="0" smtClean="0"/>
              <a:t>Calvin taught that when Adam &amp; Eve first sinned, they corrupted their God-given perfect nature</a:t>
            </a:r>
          </a:p>
          <a:p>
            <a:pPr lvl="2"/>
            <a:r>
              <a:rPr lang="en-US" dirty="0" smtClean="0"/>
              <a:t>Adam &amp; Eve then passed that depraved nature on to their children</a:t>
            </a:r>
          </a:p>
          <a:p>
            <a:pPr lvl="2"/>
            <a:r>
              <a:rPr lang="en-US" dirty="0"/>
              <a:t>T</a:t>
            </a:r>
            <a:r>
              <a:rPr lang="en-US" dirty="0" smtClean="0"/>
              <a:t>his depravity prevents man from doing anything about his salvation</a:t>
            </a:r>
          </a:p>
          <a:p>
            <a:pPr lvl="1"/>
            <a:endParaRPr lang="en-US" sz="1000" dirty="0" smtClean="0"/>
          </a:p>
          <a:p>
            <a:pPr lvl="1"/>
            <a:r>
              <a:rPr lang="en-US" dirty="0" smtClean="0"/>
              <a:t>Augustine taught this 1000 years before the reformation movement</a:t>
            </a:r>
          </a:p>
          <a:p>
            <a:pPr lvl="2"/>
            <a:r>
              <a:rPr lang="en-US" dirty="0" smtClean="0"/>
              <a:t>Catholic church adopted Augustine’s view and started baptizing infants</a:t>
            </a:r>
          </a:p>
          <a:p>
            <a:pPr lvl="1"/>
            <a:endParaRPr lang="en-US" sz="900" dirty="0" smtClean="0"/>
          </a:p>
          <a:p>
            <a:pPr lvl="1"/>
            <a:r>
              <a:rPr lang="en-US" dirty="0" smtClean="0"/>
              <a:t>Where did Augustine get his view?</a:t>
            </a:r>
          </a:p>
          <a:p>
            <a:pPr lvl="2"/>
            <a:r>
              <a:rPr lang="en-US" dirty="0" smtClean="0"/>
              <a:t>A very bad Latin translation that preceded Jerome’s Vulgate</a:t>
            </a:r>
          </a:p>
          <a:p>
            <a:pPr lvl="2"/>
            <a:r>
              <a:rPr lang="en-US" dirty="0" smtClean="0"/>
              <a:t>Rom 5:12 – “in Adam” vs. “through/because of Adam”</a:t>
            </a:r>
            <a:endParaRPr lang="en-US" dirty="0"/>
          </a:p>
          <a:p>
            <a:pPr lvl="2"/>
            <a:endParaRPr lang="en-US" dirty="0" smtClean="0"/>
          </a:p>
          <a:p>
            <a:pPr lvl="1"/>
            <a:endParaRPr lang="en-US" dirty="0" smtClean="0"/>
          </a:p>
          <a:p>
            <a:pPr lvl="1"/>
            <a:endParaRPr lang="en-US" dirty="0" smtClean="0"/>
          </a:p>
          <a:p>
            <a:pPr lvl="1"/>
            <a:endParaRPr lang="en-US" dirty="0"/>
          </a:p>
        </p:txBody>
      </p:sp>
      <p:pic>
        <p:nvPicPr>
          <p:cNvPr id="10242" name="Picture 2" descr="http://www.dividingword.net/Original%20Sin/images/fruit-of-the-w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90601"/>
            <a:ext cx="3352801"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 y="0"/>
            <a:ext cx="9144000" cy="762000"/>
          </a:xfrm>
        </p:spPr>
        <p:txBody>
          <a:bodyPr>
            <a:noAutofit/>
          </a:bodyPr>
          <a:lstStyle/>
          <a:p>
            <a:r>
              <a:rPr lang="en-US" sz="7500" b="1" u="sng" dirty="0" smtClean="0">
                <a:latin typeface="Arial" pitchFamily="34" charset="0"/>
                <a:cs typeface="Arial" pitchFamily="34" charset="0"/>
              </a:rPr>
              <a:t>T</a:t>
            </a:r>
            <a:r>
              <a:rPr lang="en-US" sz="7500" b="1" dirty="0" smtClean="0">
                <a:latin typeface="Arial" pitchFamily="34" charset="0"/>
                <a:cs typeface="Arial" pitchFamily="34" charset="0"/>
              </a:rPr>
              <a:t>ULIP</a:t>
            </a:r>
            <a:endParaRPr lang="en-US" sz="7500" b="1" dirty="0">
              <a:latin typeface="Arial" pitchFamily="34" charset="0"/>
              <a:cs typeface="Arial" pitchFamily="34" charset="0"/>
            </a:endParaRPr>
          </a:p>
        </p:txBody>
      </p:sp>
      <p:sp>
        <p:nvSpPr>
          <p:cNvPr id="3" name="Content Placeholder 2"/>
          <p:cNvSpPr>
            <a:spLocks noGrp="1"/>
          </p:cNvSpPr>
          <p:nvPr>
            <p:ph idx="1"/>
          </p:nvPr>
        </p:nvSpPr>
        <p:spPr>
          <a:xfrm>
            <a:off x="0" y="990600"/>
            <a:ext cx="9144000" cy="5867400"/>
          </a:xfrm>
        </p:spPr>
        <p:txBody>
          <a:bodyPr>
            <a:normAutofit fontScale="85000" lnSpcReduction="20000"/>
          </a:bodyPr>
          <a:lstStyle/>
          <a:p>
            <a:r>
              <a:rPr lang="en-US" sz="3900" u="sng" dirty="0" smtClean="0"/>
              <a:t>Total Hereditary Depravity</a:t>
            </a:r>
          </a:p>
          <a:p>
            <a:pPr lvl="1"/>
            <a:endParaRPr lang="en-US" sz="900" b="1" dirty="0" smtClean="0"/>
          </a:p>
          <a:p>
            <a:pPr lvl="1"/>
            <a:r>
              <a:rPr lang="en-US" sz="2900" b="1" dirty="0" smtClean="0"/>
              <a:t>Ezek 18:20</a:t>
            </a:r>
            <a:r>
              <a:rPr lang="en-US" sz="2900" dirty="0" smtClean="0"/>
              <a:t> – “The person who sins will die. </a:t>
            </a:r>
            <a:r>
              <a:rPr lang="en-US" sz="2900" u="sng" dirty="0" smtClean="0"/>
              <a:t>The son will not bear the punishment for the father’s iniquity</a:t>
            </a:r>
            <a:r>
              <a:rPr lang="en-US" sz="2900" dirty="0" smtClean="0"/>
              <a:t>, nor will the father bear the punishment for the son’s iniquity; the righteousness of the righteous will be upon himself, and the wickedness of the wicked will be upon himself.”</a:t>
            </a:r>
          </a:p>
          <a:p>
            <a:pPr lvl="1"/>
            <a:endParaRPr lang="en-US" sz="900" dirty="0" smtClean="0"/>
          </a:p>
          <a:p>
            <a:pPr lvl="1"/>
            <a:r>
              <a:rPr lang="en-US" sz="2900" b="1" dirty="0" smtClean="0"/>
              <a:t>Eccl 7:29</a:t>
            </a:r>
            <a:r>
              <a:rPr lang="en-US" sz="2900" dirty="0" smtClean="0"/>
              <a:t> </a:t>
            </a:r>
            <a:r>
              <a:rPr lang="en-US" sz="2900" dirty="0"/>
              <a:t>– “Behold, I have found only this, that God made men upright, but </a:t>
            </a:r>
            <a:r>
              <a:rPr lang="en-US" sz="2900" u="sng" dirty="0"/>
              <a:t>they have sought out many devices</a:t>
            </a:r>
            <a:r>
              <a:rPr lang="en-US" sz="2900" dirty="0" smtClean="0"/>
              <a:t>.”</a:t>
            </a:r>
          </a:p>
          <a:p>
            <a:pPr lvl="1"/>
            <a:endParaRPr lang="en-US" sz="900" dirty="0" smtClean="0"/>
          </a:p>
          <a:p>
            <a:pPr lvl="1"/>
            <a:r>
              <a:rPr lang="en-US" sz="2900" b="1" dirty="0" smtClean="0"/>
              <a:t>Jas 1:13-15</a:t>
            </a:r>
            <a:r>
              <a:rPr lang="en-US" sz="2900" dirty="0" smtClean="0"/>
              <a:t> – “</a:t>
            </a:r>
            <a:r>
              <a:rPr lang="en-US" sz="2900" baseline="30000" dirty="0" smtClean="0"/>
              <a:t>13</a:t>
            </a:r>
            <a:r>
              <a:rPr lang="en-US" sz="2900" dirty="0" smtClean="0"/>
              <a:t>Let </a:t>
            </a:r>
            <a:r>
              <a:rPr lang="en-US" sz="2900" dirty="0"/>
              <a:t>no one say when he is tempted, </a:t>
            </a:r>
            <a:r>
              <a:rPr lang="en-US" sz="2900" dirty="0" smtClean="0"/>
              <a:t>‘I </a:t>
            </a:r>
            <a:r>
              <a:rPr lang="en-US" sz="2900" dirty="0"/>
              <a:t>am being </a:t>
            </a:r>
            <a:r>
              <a:rPr lang="en-US" sz="2900" dirty="0" smtClean="0"/>
              <a:t>tempted by God’; </a:t>
            </a:r>
            <a:r>
              <a:rPr lang="en-US" sz="2900" dirty="0"/>
              <a:t>for God cannot be </a:t>
            </a:r>
            <a:r>
              <a:rPr lang="en-US" sz="2900" dirty="0" smtClean="0"/>
              <a:t>tempted by </a:t>
            </a:r>
            <a:r>
              <a:rPr lang="en-US" sz="2900" dirty="0"/>
              <a:t>evil, and He Himself does not tempt anyone. </a:t>
            </a:r>
            <a:r>
              <a:rPr lang="en-US" sz="2900" baseline="30000" dirty="0" smtClean="0"/>
              <a:t>14</a:t>
            </a:r>
            <a:r>
              <a:rPr lang="en-US" sz="2900" dirty="0" smtClean="0"/>
              <a:t>But </a:t>
            </a:r>
            <a:r>
              <a:rPr lang="en-US" sz="2900" u="sng" dirty="0"/>
              <a:t>each one</a:t>
            </a:r>
            <a:r>
              <a:rPr lang="en-US" sz="2900" dirty="0"/>
              <a:t> is tempted </a:t>
            </a:r>
            <a:r>
              <a:rPr lang="en-US" sz="2900" u="sng" dirty="0"/>
              <a:t>when he is carried away and enticed by his own lust</a:t>
            </a:r>
            <a:r>
              <a:rPr lang="en-US" sz="2900" dirty="0"/>
              <a:t>. </a:t>
            </a:r>
            <a:r>
              <a:rPr lang="en-US" sz="2900" baseline="30000" dirty="0" smtClean="0"/>
              <a:t>15</a:t>
            </a:r>
            <a:r>
              <a:rPr lang="en-US" sz="2900" dirty="0" smtClean="0"/>
              <a:t>Then </a:t>
            </a:r>
            <a:r>
              <a:rPr lang="en-US" sz="2900" u="sng" dirty="0"/>
              <a:t>when lust has conceived, it gives birth to sin</a:t>
            </a:r>
            <a:r>
              <a:rPr lang="en-US" sz="2900" dirty="0"/>
              <a:t>; and when </a:t>
            </a:r>
            <a:r>
              <a:rPr lang="en-US" sz="2900" dirty="0" smtClean="0"/>
              <a:t>sin is </a:t>
            </a:r>
            <a:r>
              <a:rPr lang="en-US" sz="2900" dirty="0"/>
              <a:t>accomplished, it brings forth death</a:t>
            </a:r>
            <a:r>
              <a:rPr lang="en-US" sz="2900" dirty="0" smtClean="0"/>
              <a:t>.”</a:t>
            </a:r>
          </a:p>
          <a:p>
            <a:pPr lvl="1"/>
            <a:endParaRPr lang="en-US" sz="900" dirty="0" smtClean="0"/>
          </a:p>
          <a:p>
            <a:pPr lvl="1"/>
            <a:r>
              <a:rPr lang="en-US" sz="2900" b="1" dirty="0" smtClean="0"/>
              <a:t>Isa 1:18</a:t>
            </a:r>
            <a:r>
              <a:rPr lang="en-US" sz="2900" dirty="0" smtClean="0"/>
              <a:t> </a:t>
            </a:r>
            <a:r>
              <a:rPr lang="en-US" sz="2900" dirty="0"/>
              <a:t>– </a:t>
            </a:r>
            <a:r>
              <a:rPr lang="en-US" sz="2900" dirty="0" smtClean="0"/>
              <a:t>“‘Come </a:t>
            </a:r>
            <a:r>
              <a:rPr lang="en-US" sz="2900" dirty="0"/>
              <a:t>now, and let us </a:t>
            </a:r>
            <a:r>
              <a:rPr lang="en-US" sz="2900" u="sng" dirty="0"/>
              <a:t>reason</a:t>
            </a:r>
            <a:r>
              <a:rPr lang="en-US" sz="2900" dirty="0"/>
              <a:t> together</a:t>
            </a:r>
            <a:r>
              <a:rPr lang="en-US" sz="2900" dirty="0" smtClean="0"/>
              <a:t>,’ says </a:t>
            </a:r>
            <a:r>
              <a:rPr lang="en-US" sz="2900" dirty="0"/>
              <a:t>the </a:t>
            </a:r>
            <a:r>
              <a:rPr lang="en-US" sz="2900" cap="small" dirty="0" smtClean="0"/>
              <a:t>Lord.</a:t>
            </a:r>
            <a:r>
              <a:rPr lang="en-US" sz="2900" dirty="0" smtClean="0"/>
              <a:t>”</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63656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smtClean="0">
                <a:latin typeface="Arial" pitchFamily="34" charset="0"/>
                <a:cs typeface="Arial" pitchFamily="34" charset="0"/>
              </a:rPr>
              <a:t>T</a:t>
            </a:r>
            <a:r>
              <a:rPr lang="en-US" sz="7500" b="1" u="sng" dirty="0" smtClean="0">
                <a:latin typeface="Arial" pitchFamily="34" charset="0"/>
                <a:cs typeface="Arial" pitchFamily="34" charset="0"/>
              </a:rPr>
              <a:t>U</a:t>
            </a:r>
            <a:r>
              <a:rPr lang="en-US" sz="7500" b="1" dirty="0" smtClean="0">
                <a:latin typeface="Arial" pitchFamily="34" charset="0"/>
                <a:cs typeface="Arial" pitchFamily="34" charset="0"/>
              </a:rPr>
              <a:t>LIP</a:t>
            </a:r>
            <a:endParaRPr lang="en-US" sz="7500" b="1" dirty="0">
              <a:latin typeface="Arial" pitchFamily="34" charset="0"/>
              <a:cs typeface="Arial" pitchFamily="34" charset="0"/>
            </a:endParaRPr>
          </a:p>
        </p:txBody>
      </p:sp>
      <p:sp>
        <p:nvSpPr>
          <p:cNvPr id="3" name="Content Placeholder 2"/>
          <p:cNvSpPr>
            <a:spLocks noGrp="1"/>
          </p:cNvSpPr>
          <p:nvPr>
            <p:ph idx="1"/>
          </p:nvPr>
        </p:nvSpPr>
        <p:spPr>
          <a:xfrm>
            <a:off x="0" y="990600"/>
            <a:ext cx="5562600" cy="5867400"/>
          </a:xfrm>
        </p:spPr>
        <p:txBody>
          <a:bodyPr>
            <a:normAutofit fontScale="77500" lnSpcReduction="20000"/>
          </a:bodyPr>
          <a:lstStyle/>
          <a:p>
            <a:r>
              <a:rPr lang="en-US" sz="4300" u="sng" dirty="0" smtClean="0"/>
              <a:t>Unconditional Election</a:t>
            </a:r>
          </a:p>
          <a:p>
            <a:pPr lvl="1"/>
            <a:endParaRPr lang="en-US" sz="1000" dirty="0" smtClean="0"/>
          </a:p>
          <a:p>
            <a:pPr lvl="1"/>
            <a:r>
              <a:rPr lang="en-US" dirty="0" smtClean="0"/>
              <a:t>Since man is incapable of goodness, he can’t choose for himself to be saved</a:t>
            </a:r>
          </a:p>
          <a:p>
            <a:pPr lvl="1"/>
            <a:endParaRPr lang="en-US" sz="1000" dirty="0" smtClean="0"/>
          </a:p>
          <a:p>
            <a:pPr lvl="1"/>
            <a:r>
              <a:rPr lang="en-US" dirty="0" smtClean="0"/>
              <a:t>God individually chooses who will be saved/condemned. We can’t change this</a:t>
            </a:r>
            <a:endParaRPr lang="en-US" dirty="0"/>
          </a:p>
          <a:p>
            <a:pPr lvl="1"/>
            <a:endParaRPr lang="en-US" sz="1000" dirty="0" smtClean="0"/>
          </a:p>
          <a:p>
            <a:pPr lvl="1"/>
            <a:r>
              <a:rPr lang="en-US" dirty="0" smtClean="0"/>
              <a:t>Reasoning: to make God look good</a:t>
            </a:r>
          </a:p>
          <a:p>
            <a:pPr lvl="2"/>
            <a:r>
              <a:rPr lang="en-US" dirty="0" smtClean="0"/>
              <a:t>“How will I show men how holy I am? I’ll decide to create man and then cause them all to sin. I’ll then condemn certain of those men and save others. By doing this, men will be able to see a contrast between wickedness and righteousness and they will see </a:t>
            </a:r>
            <a:r>
              <a:rPr lang="en-US" dirty="0"/>
              <a:t>M</a:t>
            </a:r>
            <a:r>
              <a:rPr lang="en-US" dirty="0" smtClean="0"/>
              <a:t>y character.”</a:t>
            </a:r>
          </a:p>
          <a:p>
            <a:pPr lvl="1"/>
            <a:endParaRPr lang="en-US" sz="1000" dirty="0" smtClean="0"/>
          </a:p>
          <a:p>
            <a:pPr lvl="1"/>
            <a:r>
              <a:rPr lang="en-US" dirty="0" smtClean="0"/>
              <a:t>The bible does teach predestination (individual or collective?)</a:t>
            </a:r>
          </a:p>
          <a:p>
            <a:pPr lvl="2"/>
            <a:r>
              <a:rPr lang="en-US" b="1" dirty="0" smtClean="0"/>
              <a:t>Eph 1:5</a:t>
            </a:r>
            <a:r>
              <a:rPr lang="en-US" dirty="0" smtClean="0"/>
              <a:t> – “</a:t>
            </a:r>
            <a:r>
              <a:rPr lang="en-US" dirty="0"/>
              <a:t>He predestined us to adoption as sons through Jesus Christ to Himself, according to </a:t>
            </a:r>
            <a:r>
              <a:rPr lang="en-US" dirty="0" smtClean="0"/>
              <a:t>the kind </a:t>
            </a:r>
            <a:r>
              <a:rPr lang="en-US" dirty="0"/>
              <a:t>intention of His </a:t>
            </a:r>
            <a:r>
              <a:rPr lang="en-US" dirty="0" smtClean="0"/>
              <a:t>will.”</a:t>
            </a:r>
          </a:p>
          <a:p>
            <a:pPr lvl="1"/>
            <a:endParaRPr lang="en-US" dirty="0" smtClean="0"/>
          </a:p>
          <a:p>
            <a:pPr lvl="1"/>
            <a:endParaRPr lang="en-US" dirty="0"/>
          </a:p>
        </p:txBody>
      </p:sp>
      <p:pic>
        <p:nvPicPr>
          <p:cNvPr id="11266" name="Picture 2" descr="http://www.clintarcher.com/wp-content/uploads/2014/01/mug-chose-m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581400" cy="5791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smtClean="0">
                <a:latin typeface="Arial" pitchFamily="34" charset="0"/>
                <a:cs typeface="Arial" pitchFamily="34" charset="0"/>
              </a:rPr>
              <a:t>T</a:t>
            </a:r>
            <a:r>
              <a:rPr lang="en-US" sz="7500" b="1" u="sng" dirty="0" smtClean="0">
                <a:latin typeface="Arial" pitchFamily="34" charset="0"/>
                <a:cs typeface="Arial" pitchFamily="34" charset="0"/>
              </a:rPr>
              <a:t>U</a:t>
            </a:r>
            <a:r>
              <a:rPr lang="en-US" sz="7500" b="1" dirty="0" smtClean="0">
                <a:latin typeface="Arial" pitchFamily="34" charset="0"/>
                <a:cs typeface="Arial" pitchFamily="34" charset="0"/>
              </a:rPr>
              <a:t>LIP</a:t>
            </a:r>
            <a:endParaRPr lang="en-US" sz="7500" b="1" dirty="0">
              <a:latin typeface="Arial" pitchFamily="34" charset="0"/>
              <a:cs typeface="Arial" pitchFamily="34" charset="0"/>
            </a:endParaRPr>
          </a:p>
        </p:txBody>
      </p:sp>
      <p:sp>
        <p:nvSpPr>
          <p:cNvPr id="3" name="Content Placeholder 2"/>
          <p:cNvSpPr>
            <a:spLocks noGrp="1"/>
          </p:cNvSpPr>
          <p:nvPr>
            <p:ph idx="1"/>
          </p:nvPr>
        </p:nvSpPr>
        <p:spPr>
          <a:xfrm>
            <a:off x="0" y="990600"/>
            <a:ext cx="9144000" cy="5867400"/>
          </a:xfrm>
        </p:spPr>
        <p:txBody>
          <a:bodyPr>
            <a:normAutofit fontScale="77500" lnSpcReduction="20000"/>
          </a:bodyPr>
          <a:lstStyle/>
          <a:p>
            <a:r>
              <a:rPr lang="en-US" sz="4300" u="sng" dirty="0" smtClean="0"/>
              <a:t>Unconditional Election</a:t>
            </a:r>
          </a:p>
          <a:p>
            <a:pPr lvl="1"/>
            <a:endParaRPr lang="en-US" sz="1000" b="1" dirty="0" smtClean="0"/>
          </a:p>
          <a:p>
            <a:pPr lvl="1"/>
            <a:r>
              <a:rPr lang="en-US" sz="3000" b="1" dirty="0" smtClean="0"/>
              <a:t>Acts 10:34</a:t>
            </a:r>
            <a:r>
              <a:rPr lang="en-US" sz="3000" dirty="0" smtClean="0"/>
              <a:t> – “Opening his mouth, Peter said: ‘I most certainly understand now that </a:t>
            </a:r>
            <a:r>
              <a:rPr lang="en-US" sz="3000" u="sng" dirty="0" smtClean="0"/>
              <a:t>God is not one to show partiality.</a:t>
            </a:r>
            <a:r>
              <a:rPr lang="en-US" sz="3000" dirty="0" smtClean="0"/>
              <a:t>’”</a:t>
            </a:r>
          </a:p>
          <a:p>
            <a:pPr lvl="1"/>
            <a:endParaRPr lang="en-US" sz="1000" dirty="0" smtClean="0"/>
          </a:p>
          <a:p>
            <a:pPr lvl="1"/>
            <a:r>
              <a:rPr lang="en-US" sz="3000" b="1" dirty="0" smtClean="0"/>
              <a:t>2 Pet 3:9</a:t>
            </a:r>
            <a:r>
              <a:rPr lang="en-US" sz="3000" dirty="0" smtClean="0"/>
              <a:t> – “The Lord is not slow about His promise, as some count slowness, but is patient toward you, not wishing for any to perish </a:t>
            </a:r>
            <a:r>
              <a:rPr lang="en-US" sz="3000" u="sng" dirty="0" smtClean="0"/>
              <a:t>but for all to come to repentance.</a:t>
            </a:r>
            <a:r>
              <a:rPr lang="en-US" sz="3000" dirty="0" smtClean="0"/>
              <a:t>”</a:t>
            </a:r>
          </a:p>
          <a:p>
            <a:pPr lvl="1"/>
            <a:endParaRPr lang="en-US" sz="1000" dirty="0" smtClean="0"/>
          </a:p>
          <a:p>
            <a:pPr lvl="1"/>
            <a:r>
              <a:rPr lang="en-US" sz="3000" b="1" dirty="0" smtClean="0"/>
              <a:t>1 Tim 2:3-4</a:t>
            </a:r>
            <a:r>
              <a:rPr lang="en-US" sz="3000" dirty="0" smtClean="0"/>
              <a:t> – “This is good and acceptable in the sight of God our Savior, who </a:t>
            </a:r>
            <a:r>
              <a:rPr lang="en-US" sz="3000" u="sng" dirty="0" smtClean="0"/>
              <a:t>desires all men to be saved</a:t>
            </a:r>
            <a:r>
              <a:rPr lang="en-US" sz="3000" dirty="0" smtClean="0"/>
              <a:t> and to come to the knowledge of the truth.”</a:t>
            </a:r>
          </a:p>
          <a:p>
            <a:pPr lvl="1"/>
            <a:endParaRPr lang="en-US" sz="1000" dirty="0" smtClean="0"/>
          </a:p>
          <a:p>
            <a:pPr lvl="1"/>
            <a:r>
              <a:rPr lang="en-US" sz="3000" b="1" dirty="0" smtClean="0"/>
              <a:t>Rom 11:17-20</a:t>
            </a:r>
            <a:r>
              <a:rPr lang="en-US" sz="3000" dirty="0" smtClean="0"/>
              <a:t> – “</a:t>
            </a:r>
            <a:r>
              <a:rPr lang="en-US" sz="3000" baseline="30000" dirty="0" smtClean="0"/>
              <a:t>17</a:t>
            </a:r>
            <a:r>
              <a:rPr lang="en-US" sz="3000" dirty="0" smtClean="0"/>
              <a:t>But </a:t>
            </a:r>
            <a:r>
              <a:rPr lang="en-US" sz="3000" dirty="0"/>
              <a:t>if some of the branches were broken off, and you, being a wild olive, were grafted in among them and became partaker with them of </a:t>
            </a:r>
            <a:r>
              <a:rPr lang="en-US" sz="3000" dirty="0" smtClean="0"/>
              <a:t>the rich </a:t>
            </a:r>
            <a:r>
              <a:rPr lang="en-US" sz="3000" dirty="0"/>
              <a:t>root of the olive tree, </a:t>
            </a:r>
            <a:r>
              <a:rPr lang="en-US" sz="3000" baseline="30000" dirty="0" smtClean="0"/>
              <a:t>18</a:t>
            </a:r>
            <a:r>
              <a:rPr lang="en-US" sz="3000" dirty="0" smtClean="0"/>
              <a:t>do </a:t>
            </a:r>
            <a:r>
              <a:rPr lang="en-US" sz="3000" dirty="0"/>
              <a:t>not be arrogant toward the branches; but if you are arrogant, remember that it is not you who supports the root, but the root supports you. </a:t>
            </a:r>
            <a:r>
              <a:rPr lang="en-US" sz="3000" baseline="30000" dirty="0" smtClean="0"/>
              <a:t>19</a:t>
            </a:r>
            <a:r>
              <a:rPr lang="en-US" sz="3000" dirty="0" smtClean="0"/>
              <a:t>You </a:t>
            </a:r>
            <a:r>
              <a:rPr lang="en-US" sz="3000" dirty="0"/>
              <a:t>will say then, </a:t>
            </a:r>
            <a:r>
              <a:rPr lang="en-US" sz="3000" dirty="0" smtClean="0"/>
              <a:t>‘Branches </a:t>
            </a:r>
            <a:r>
              <a:rPr lang="en-US" sz="3000" dirty="0"/>
              <a:t>were broken off so that I might be grafted in</a:t>
            </a:r>
            <a:r>
              <a:rPr lang="en-US" sz="3000" dirty="0" smtClean="0"/>
              <a:t>.’ </a:t>
            </a:r>
            <a:r>
              <a:rPr lang="en-US" sz="3000" baseline="30000" dirty="0" smtClean="0"/>
              <a:t>20</a:t>
            </a:r>
            <a:r>
              <a:rPr lang="en-US" sz="3000" dirty="0" smtClean="0"/>
              <a:t>Quite </a:t>
            </a:r>
            <a:r>
              <a:rPr lang="en-US" sz="3000" dirty="0"/>
              <a:t>right, they were broken off </a:t>
            </a:r>
            <a:r>
              <a:rPr lang="en-US" sz="3000" u="sng" dirty="0"/>
              <a:t>for their unbelief</a:t>
            </a:r>
            <a:r>
              <a:rPr lang="en-US" sz="3000" dirty="0"/>
              <a:t>, but you stand by your faith. Do not be conceited, but </a:t>
            </a:r>
            <a:r>
              <a:rPr lang="en-US" sz="3000" dirty="0" smtClean="0"/>
              <a:t>fear.”</a:t>
            </a:r>
          </a:p>
          <a:p>
            <a:pPr lvl="1"/>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smtClean="0">
                <a:latin typeface="Arial" pitchFamily="34" charset="0"/>
                <a:cs typeface="Arial" pitchFamily="34" charset="0"/>
              </a:rPr>
              <a:t>TU</a:t>
            </a:r>
            <a:r>
              <a:rPr lang="en-US" sz="7500" b="1" u="sng" dirty="0" smtClean="0">
                <a:latin typeface="Arial" pitchFamily="34" charset="0"/>
                <a:cs typeface="Arial" pitchFamily="34" charset="0"/>
              </a:rPr>
              <a:t>L</a:t>
            </a:r>
            <a:r>
              <a:rPr lang="en-US" sz="7500" b="1" dirty="0" smtClean="0">
                <a:latin typeface="Arial" pitchFamily="34" charset="0"/>
                <a:cs typeface="Arial" pitchFamily="34" charset="0"/>
              </a:rPr>
              <a:t>IP</a:t>
            </a:r>
            <a:endParaRPr lang="en-US" sz="7500" b="1" dirty="0">
              <a:latin typeface="Arial" pitchFamily="34" charset="0"/>
              <a:cs typeface="Arial" pitchFamily="34" charset="0"/>
            </a:endParaRPr>
          </a:p>
        </p:txBody>
      </p:sp>
      <p:sp>
        <p:nvSpPr>
          <p:cNvPr id="3" name="Content Placeholder 2"/>
          <p:cNvSpPr>
            <a:spLocks noGrp="1"/>
          </p:cNvSpPr>
          <p:nvPr>
            <p:ph idx="1"/>
          </p:nvPr>
        </p:nvSpPr>
        <p:spPr>
          <a:xfrm>
            <a:off x="0" y="914400"/>
            <a:ext cx="5562600" cy="5943600"/>
          </a:xfrm>
        </p:spPr>
        <p:txBody>
          <a:bodyPr>
            <a:normAutofit/>
          </a:bodyPr>
          <a:lstStyle/>
          <a:p>
            <a:r>
              <a:rPr lang="en-US" sz="3300" u="sng" dirty="0" smtClean="0"/>
              <a:t>Limited Atonement</a:t>
            </a:r>
          </a:p>
          <a:p>
            <a:pPr lvl="1"/>
            <a:endParaRPr lang="en-US" sz="800" dirty="0" smtClean="0"/>
          </a:p>
          <a:p>
            <a:pPr lvl="1"/>
            <a:r>
              <a:rPr lang="en-US" dirty="0" smtClean="0"/>
              <a:t>Since man’s election is unconditional, Christ did not die for all men</a:t>
            </a:r>
          </a:p>
          <a:p>
            <a:pPr lvl="2"/>
            <a:r>
              <a:rPr lang="en-US" dirty="0" smtClean="0"/>
              <a:t>The atonement that comes from Christ’s blood is limited to those unconditionally elected</a:t>
            </a:r>
          </a:p>
          <a:p>
            <a:pPr lvl="1"/>
            <a:endParaRPr lang="en-US" sz="800" dirty="0" smtClean="0"/>
          </a:p>
          <a:p>
            <a:pPr lvl="1"/>
            <a:r>
              <a:rPr lang="en-US" dirty="0" smtClean="0"/>
              <a:t>Calvin taught Christ’s blood is capable of saving all men</a:t>
            </a:r>
          </a:p>
          <a:p>
            <a:pPr lvl="2"/>
            <a:r>
              <a:rPr lang="en-US" dirty="0" smtClean="0"/>
              <a:t>He went further by suggesting God purposed it merely to save the individually elected</a:t>
            </a:r>
          </a:p>
          <a:p>
            <a:pPr lvl="1"/>
            <a:endParaRPr lang="en-US" dirty="0" smtClean="0"/>
          </a:p>
          <a:p>
            <a:pPr lvl="1"/>
            <a:endParaRPr lang="en-US" dirty="0"/>
          </a:p>
        </p:txBody>
      </p:sp>
      <p:pic>
        <p:nvPicPr>
          <p:cNvPr id="1026" name="Picture 2" descr="http://covenantoflove.net/wp-content/uploads/2010/03/Unsuffic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3566160" cy="5638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smtClean="0">
                <a:latin typeface="Arial" pitchFamily="34" charset="0"/>
                <a:cs typeface="Arial" pitchFamily="34" charset="0"/>
              </a:rPr>
              <a:t>TU</a:t>
            </a:r>
            <a:r>
              <a:rPr lang="en-US" sz="7500" b="1" u="sng" dirty="0" smtClean="0">
                <a:latin typeface="Arial" pitchFamily="34" charset="0"/>
                <a:cs typeface="Arial" pitchFamily="34" charset="0"/>
              </a:rPr>
              <a:t>L</a:t>
            </a:r>
            <a:r>
              <a:rPr lang="en-US" sz="7500" b="1" dirty="0" smtClean="0">
                <a:latin typeface="Arial" pitchFamily="34" charset="0"/>
                <a:cs typeface="Arial" pitchFamily="34" charset="0"/>
              </a:rPr>
              <a:t>IP</a:t>
            </a:r>
            <a:endParaRPr lang="en-US" sz="7500" b="1" dirty="0">
              <a:latin typeface="Arial" pitchFamily="34" charset="0"/>
              <a:cs typeface="Arial" pitchFamily="34" charset="0"/>
            </a:endParaRPr>
          </a:p>
        </p:txBody>
      </p:sp>
      <p:sp>
        <p:nvSpPr>
          <p:cNvPr id="3" name="Content Placeholder 2"/>
          <p:cNvSpPr>
            <a:spLocks noGrp="1"/>
          </p:cNvSpPr>
          <p:nvPr>
            <p:ph idx="1"/>
          </p:nvPr>
        </p:nvSpPr>
        <p:spPr>
          <a:xfrm>
            <a:off x="0" y="914400"/>
            <a:ext cx="9144000" cy="5943600"/>
          </a:xfrm>
        </p:spPr>
        <p:txBody>
          <a:bodyPr>
            <a:normAutofit fontScale="92500"/>
          </a:bodyPr>
          <a:lstStyle/>
          <a:p>
            <a:r>
              <a:rPr lang="en-US" sz="3600" u="sng" dirty="0" smtClean="0"/>
              <a:t>Limited Atonement</a:t>
            </a:r>
          </a:p>
          <a:p>
            <a:pPr lvl="1"/>
            <a:endParaRPr lang="en-US" sz="900" b="1" dirty="0" smtClean="0"/>
          </a:p>
          <a:p>
            <a:pPr lvl="1"/>
            <a:r>
              <a:rPr lang="en-US" b="1" dirty="0" smtClean="0"/>
              <a:t>1 </a:t>
            </a:r>
            <a:r>
              <a:rPr lang="en-US" b="1" dirty="0"/>
              <a:t>John 2:2</a:t>
            </a:r>
            <a:r>
              <a:rPr lang="en-US" dirty="0"/>
              <a:t> – “And He Himself is the propitiation for our sins; and not for ours only, but also for those of the </a:t>
            </a:r>
            <a:r>
              <a:rPr lang="en-US" u="sng" dirty="0"/>
              <a:t>whole world</a:t>
            </a:r>
            <a:r>
              <a:rPr lang="en-US" dirty="0" smtClean="0"/>
              <a:t>.”</a:t>
            </a:r>
          </a:p>
          <a:p>
            <a:pPr lvl="1"/>
            <a:endParaRPr lang="en-US" sz="900" dirty="0"/>
          </a:p>
          <a:p>
            <a:pPr lvl="1"/>
            <a:r>
              <a:rPr lang="en-US" b="1" dirty="0" smtClean="0"/>
              <a:t>2 Cor 5:14-15</a:t>
            </a:r>
            <a:r>
              <a:rPr lang="en-US" dirty="0" smtClean="0"/>
              <a:t> – “For the love of Christ controls us, having concluded this, </a:t>
            </a:r>
            <a:r>
              <a:rPr lang="en-US" u="sng" dirty="0" smtClean="0"/>
              <a:t>that one died for all</a:t>
            </a:r>
            <a:r>
              <a:rPr lang="en-US" dirty="0" smtClean="0"/>
              <a:t>, therefore all died; and </a:t>
            </a:r>
            <a:r>
              <a:rPr lang="en-US" u="sng" dirty="0" smtClean="0"/>
              <a:t>He died for all</a:t>
            </a:r>
            <a:r>
              <a:rPr lang="en-US" dirty="0" smtClean="0"/>
              <a:t>, so that they who live might no longer live for themselves, but for Him who died and rose again on their behalf.”</a:t>
            </a:r>
          </a:p>
          <a:p>
            <a:pPr lvl="1"/>
            <a:endParaRPr lang="en-US" sz="900" dirty="0" smtClean="0"/>
          </a:p>
          <a:p>
            <a:pPr lvl="1"/>
            <a:r>
              <a:rPr lang="en-US" b="1" dirty="0" smtClean="0"/>
              <a:t>Heb  2:9</a:t>
            </a:r>
            <a:r>
              <a:rPr lang="en-US" dirty="0" smtClean="0"/>
              <a:t> - But we do see Him who was made for a little while lower than the angels, namely, Jesus, because of the suffering of death crowned with glory and honor, so </a:t>
            </a:r>
            <a:r>
              <a:rPr lang="en-US" u="sng" dirty="0" smtClean="0"/>
              <a:t>that by the grace of God He might taste death for everyone</a:t>
            </a:r>
            <a:r>
              <a:rPr lang="en-US" dirty="0" smtClean="0"/>
              <a:t>.</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smtClean="0">
                <a:latin typeface="Arial" pitchFamily="34" charset="0"/>
                <a:cs typeface="Arial" pitchFamily="34" charset="0"/>
              </a:rPr>
              <a:t>TUL</a:t>
            </a:r>
            <a:r>
              <a:rPr lang="en-US" sz="7500" b="1" u="sng" dirty="0" smtClean="0">
                <a:latin typeface="Arial" pitchFamily="34" charset="0"/>
                <a:cs typeface="Arial" pitchFamily="34" charset="0"/>
              </a:rPr>
              <a:t>I</a:t>
            </a:r>
            <a:r>
              <a:rPr lang="en-US" sz="7500" b="1" dirty="0" smtClean="0">
                <a:latin typeface="Arial" pitchFamily="34" charset="0"/>
                <a:cs typeface="Arial" pitchFamily="34" charset="0"/>
              </a:rPr>
              <a:t>P</a:t>
            </a:r>
            <a:endParaRPr lang="en-US" sz="7500" b="1" dirty="0">
              <a:latin typeface="Arial" pitchFamily="34" charset="0"/>
              <a:cs typeface="Arial" pitchFamily="34" charset="0"/>
            </a:endParaRPr>
          </a:p>
        </p:txBody>
      </p:sp>
      <p:sp>
        <p:nvSpPr>
          <p:cNvPr id="3" name="Content Placeholder 2"/>
          <p:cNvSpPr>
            <a:spLocks noGrp="1"/>
          </p:cNvSpPr>
          <p:nvPr>
            <p:ph idx="1"/>
          </p:nvPr>
        </p:nvSpPr>
        <p:spPr>
          <a:xfrm>
            <a:off x="0" y="990600"/>
            <a:ext cx="5638800" cy="5867400"/>
          </a:xfrm>
        </p:spPr>
        <p:txBody>
          <a:bodyPr>
            <a:normAutofit/>
          </a:bodyPr>
          <a:lstStyle/>
          <a:p>
            <a:r>
              <a:rPr lang="en-US" sz="3300" u="sng" dirty="0" smtClean="0"/>
              <a:t>Irresistible Grace</a:t>
            </a:r>
          </a:p>
          <a:p>
            <a:pPr lvl="1"/>
            <a:endParaRPr lang="en-US" sz="800" dirty="0" smtClean="0"/>
          </a:p>
          <a:p>
            <a:pPr lvl="1"/>
            <a:r>
              <a:rPr lang="en-US" dirty="0" smtClean="0"/>
              <a:t>Since God’s will can’t be thwarted,  those who are chosen will be saved and no obstacle can keep them from being saved</a:t>
            </a:r>
          </a:p>
          <a:p>
            <a:pPr lvl="1"/>
            <a:endParaRPr lang="en-US" sz="800" dirty="0" smtClean="0"/>
          </a:p>
          <a:p>
            <a:pPr lvl="1"/>
            <a:r>
              <a:rPr lang="en-US" dirty="0" smtClean="0"/>
              <a:t>The elect are saved by the grace of God and since it can’t be otherwise, this grace is said to be “irresistible”</a:t>
            </a:r>
          </a:p>
          <a:p>
            <a:pPr lvl="1"/>
            <a:endParaRPr lang="en-US" dirty="0" smtClean="0"/>
          </a:p>
          <a:p>
            <a:pPr lvl="1"/>
            <a:endParaRPr lang="en-US" dirty="0"/>
          </a:p>
        </p:txBody>
      </p:sp>
      <p:pic>
        <p:nvPicPr>
          <p:cNvPr id="2050" name="Picture 2" descr="http://thecripplegate.com/wp-content/uploads/2014/01/irresistab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143000"/>
            <a:ext cx="3500846" cy="5715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smtClean="0">
                <a:latin typeface="Arial" pitchFamily="34" charset="0"/>
                <a:cs typeface="Arial" pitchFamily="34" charset="0"/>
              </a:rPr>
              <a:t>TUL</a:t>
            </a:r>
            <a:r>
              <a:rPr lang="en-US" sz="7500" b="1" u="sng" dirty="0" smtClean="0">
                <a:latin typeface="Arial" pitchFamily="34" charset="0"/>
                <a:cs typeface="Arial" pitchFamily="34" charset="0"/>
              </a:rPr>
              <a:t>I</a:t>
            </a:r>
            <a:r>
              <a:rPr lang="en-US" sz="7500" b="1" dirty="0" smtClean="0">
                <a:latin typeface="Arial" pitchFamily="34" charset="0"/>
                <a:cs typeface="Arial" pitchFamily="34" charset="0"/>
              </a:rPr>
              <a:t>P</a:t>
            </a:r>
            <a:endParaRPr lang="en-US" sz="7500" b="1" dirty="0">
              <a:latin typeface="Arial" pitchFamily="34" charset="0"/>
              <a:cs typeface="Arial" pitchFamily="34" charset="0"/>
            </a:endParaRPr>
          </a:p>
        </p:txBody>
      </p:sp>
      <p:sp>
        <p:nvSpPr>
          <p:cNvPr id="3" name="Content Placeholder 2"/>
          <p:cNvSpPr>
            <a:spLocks noGrp="1"/>
          </p:cNvSpPr>
          <p:nvPr>
            <p:ph idx="1"/>
          </p:nvPr>
        </p:nvSpPr>
        <p:spPr>
          <a:xfrm>
            <a:off x="0" y="990600"/>
            <a:ext cx="9144000" cy="5867400"/>
          </a:xfrm>
        </p:spPr>
        <p:txBody>
          <a:bodyPr>
            <a:normAutofit fontScale="92500"/>
          </a:bodyPr>
          <a:lstStyle/>
          <a:p>
            <a:r>
              <a:rPr lang="en-US" sz="3900" u="sng" dirty="0" smtClean="0"/>
              <a:t>Irresistible Grace</a:t>
            </a:r>
          </a:p>
          <a:p>
            <a:pPr lvl="1"/>
            <a:endParaRPr lang="en-US" sz="900" b="1" dirty="0" smtClean="0"/>
          </a:p>
          <a:p>
            <a:pPr lvl="1"/>
            <a:r>
              <a:rPr lang="en-US" b="1" dirty="0" smtClean="0"/>
              <a:t>Matt </a:t>
            </a:r>
            <a:r>
              <a:rPr lang="en-US" b="1" dirty="0" smtClean="0"/>
              <a:t>23:37</a:t>
            </a:r>
            <a:r>
              <a:rPr lang="en-US" dirty="0" smtClean="0"/>
              <a:t> – “Jerusalem, Jerusalem, who kills the prophets and stones those who are sent to her! How often I wanted to gather your children together, the way a hen gathers her chicks under her wings, </a:t>
            </a:r>
            <a:r>
              <a:rPr lang="en-US" u="sng" dirty="0" smtClean="0"/>
              <a:t>and you were unwilling</a:t>
            </a:r>
            <a:r>
              <a:rPr lang="en-US" dirty="0" smtClean="0"/>
              <a:t>.”</a:t>
            </a:r>
          </a:p>
          <a:p>
            <a:pPr lvl="1"/>
            <a:endParaRPr lang="en-US" sz="900" dirty="0" smtClean="0"/>
          </a:p>
          <a:p>
            <a:pPr lvl="1"/>
            <a:r>
              <a:rPr lang="en-US" b="1" dirty="0"/>
              <a:t>Acts 7:51</a:t>
            </a:r>
            <a:r>
              <a:rPr lang="en-US" dirty="0"/>
              <a:t> – “You men who are stiff-necked and uncircumcised in heart and ears </a:t>
            </a:r>
            <a:r>
              <a:rPr lang="en-US" u="sng" dirty="0"/>
              <a:t>are always resisting the Holy Spirit</a:t>
            </a:r>
            <a:r>
              <a:rPr lang="en-US" dirty="0"/>
              <a:t>; you are doing just as your fathers did</a:t>
            </a:r>
            <a:r>
              <a:rPr lang="en-US" dirty="0" smtClean="0"/>
              <a:t>.”</a:t>
            </a:r>
          </a:p>
          <a:p>
            <a:pPr lvl="1"/>
            <a:endParaRPr lang="en-US" sz="1000" dirty="0" smtClean="0"/>
          </a:p>
          <a:p>
            <a:pPr lvl="1"/>
            <a:r>
              <a:rPr lang="en-US" b="1" dirty="0" smtClean="0"/>
              <a:t>Acts 13:46</a:t>
            </a:r>
            <a:r>
              <a:rPr lang="en-US" dirty="0" smtClean="0"/>
              <a:t> – “Paul </a:t>
            </a:r>
            <a:r>
              <a:rPr lang="en-US" dirty="0"/>
              <a:t>and Barnabas spoke out boldly and said, </a:t>
            </a:r>
            <a:r>
              <a:rPr lang="en-US" dirty="0" smtClean="0"/>
              <a:t>‘It </a:t>
            </a:r>
            <a:r>
              <a:rPr lang="en-US" dirty="0"/>
              <a:t>was necessary that the word of God be spoken to you first; </a:t>
            </a:r>
            <a:r>
              <a:rPr lang="en-US" u="sng" dirty="0"/>
              <a:t>since you repudiate it and judge yourselves unworthy of eternal life</a:t>
            </a:r>
            <a:r>
              <a:rPr lang="en-US" dirty="0"/>
              <a:t>, behold, we are turning to the Gentiles</a:t>
            </a:r>
            <a:r>
              <a:rPr lang="en-US" dirty="0" smtClean="0"/>
              <a:t>.’”</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907947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smtClean="0">
                <a:latin typeface="Arial" pitchFamily="34" charset="0"/>
                <a:cs typeface="Arial" pitchFamily="34" charset="0"/>
              </a:rPr>
              <a:t>TULI</a:t>
            </a:r>
            <a:r>
              <a:rPr lang="en-US" sz="7500" b="1" u="sng" dirty="0" smtClean="0">
                <a:latin typeface="Arial" pitchFamily="34" charset="0"/>
                <a:cs typeface="Arial" pitchFamily="34" charset="0"/>
              </a:rPr>
              <a:t>P</a:t>
            </a:r>
            <a:endParaRPr lang="en-US" sz="7500" b="1" u="sng" dirty="0">
              <a:latin typeface="Arial" pitchFamily="34" charset="0"/>
              <a:cs typeface="Arial" pitchFamily="34" charset="0"/>
            </a:endParaRPr>
          </a:p>
        </p:txBody>
      </p:sp>
      <p:sp>
        <p:nvSpPr>
          <p:cNvPr id="3" name="Content Placeholder 2"/>
          <p:cNvSpPr>
            <a:spLocks noGrp="1"/>
          </p:cNvSpPr>
          <p:nvPr>
            <p:ph idx="1"/>
          </p:nvPr>
        </p:nvSpPr>
        <p:spPr>
          <a:xfrm>
            <a:off x="0" y="990600"/>
            <a:ext cx="5486400" cy="5867400"/>
          </a:xfrm>
        </p:spPr>
        <p:txBody>
          <a:bodyPr>
            <a:normAutofit/>
          </a:bodyPr>
          <a:lstStyle/>
          <a:p>
            <a:r>
              <a:rPr lang="en-US" sz="3300" u="sng" dirty="0" smtClean="0"/>
              <a:t>Perseverance of the Saints</a:t>
            </a:r>
          </a:p>
          <a:p>
            <a:pPr lvl="1"/>
            <a:endParaRPr lang="en-US" sz="800" dirty="0" smtClean="0"/>
          </a:p>
          <a:p>
            <a:pPr lvl="1"/>
            <a:r>
              <a:rPr lang="en-US" dirty="0" smtClean="0"/>
              <a:t>Since the saints are chosen by God to be saved, their salvation cannot be in doubt</a:t>
            </a:r>
          </a:p>
          <a:p>
            <a:pPr lvl="1"/>
            <a:endParaRPr lang="en-US" sz="800" dirty="0" smtClean="0"/>
          </a:p>
          <a:p>
            <a:pPr lvl="1"/>
            <a:r>
              <a:rPr lang="en-US" dirty="0" smtClean="0"/>
              <a:t>No sin we may commit will keep us out of heaven</a:t>
            </a:r>
          </a:p>
          <a:p>
            <a:pPr lvl="1"/>
            <a:endParaRPr lang="en-US" sz="800" dirty="0" smtClean="0"/>
          </a:p>
          <a:p>
            <a:pPr lvl="1"/>
            <a:r>
              <a:rPr lang="en-US" dirty="0" smtClean="0"/>
              <a:t>If a person “falls away”, Calvinists claim he was never saved to begin with</a:t>
            </a:r>
          </a:p>
          <a:p>
            <a:pPr lvl="2"/>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3074" name="Picture 2" descr="http://catholicmemes.com/wp-content/uploads/2012/10/579166_127091250773959_208887973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43001"/>
            <a:ext cx="3691095"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5400" b="1" dirty="0" smtClean="0">
                <a:latin typeface="Arial" pitchFamily="34" charset="0"/>
                <a:cs typeface="Arial" pitchFamily="34" charset="0"/>
              </a:rPr>
              <a:t>Ulrich Zwingli (1482 – 1531)</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0" y="990600"/>
            <a:ext cx="5638800" cy="5867400"/>
          </a:xfrm>
        </p:spPr>
        <p:txBody>
          <a:bodyPr>
            <a:normAutofit/>
          </a:bodyPr>
          <a:lstStyle/>
          <a:p>
            <a:r>
              <a:rPr lang="en-US" dirty="0" smtClean="0"/>
              <a:t>Born in German speaking Switzerland</a:t>
            </a:r>
          </a:p>
          <a:p>
            <a:pPr lvl="1"/>
            <a:endParaRPr lang="en-US" dirty="0" smtClean="0"/>
          </a:p>
          <a:p>
            <a:pPr lvl="1"/>
            <a:r>
              <a:rPr lang="en-US" dirty="0" smtClean="0"/>
              <a:t>Received a good education</a:t>
            </a:r>
          </a:p>
          <a:p>
            <a:pPr lvl="1"/>
            <a:endParaRPr lang="en-US" dirty="0" smtClean="0"/>
          </a:p>
          <a:p>
            <a:pPr lvl="1"/>
            <a:r>
              <a:rPr lang="en-US" dirty="0"/>
              <a:t>A</a:t>
            </a:r>
            <a:r>
              <a:rPr lang="en-US" dirty="0" smtClean="0"/>
              <a:t>ppointed a parish priest at Glarus in 1506</a:t>
            </a:r>
          </a:p>
          <a:p>
            <a:pPr lvl="1"/>
            <a:endParaRPr lang="en-US" dirty="0" smtClean="0"/>
          </a:p>
          <a:p>
            <a:pPr lvl="1"/>
            <a:r>
              <a:rPr lang="en-US" dirty="0"/>
              <a:t>A</a:t>
            </a:r>
            <a:r>
              <a:rPr lang="en-US" dirty="0" smtClean="0"/>
              <a:t>ppointed chief pastor in the Cathedral Church in Zurich in 1518</a:t>
            </a:r>
            <a:endParaRPr lang="en-US" dirty="0"/>
          </a:p>
        </p:txBody>
      </p:sp>
      <p:pic>
        <p:nvPicPr>
          <p:cNvPr id="2050" name="Picture 2" descr="http://www.clker.com/cliparts/8/5/b/e/12614907451045492463tkjtu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066800"/>
            <a:ext cx="3503762" cy="5802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7500" b="1" dirty="0" smtClean="0">
                <a:latin typeface="Arial" pitchFamily="34" charset="0"/>
                <a:cs typeface="Arial" pitchFamily="34" charset="0"/>
              </a:rPr>
              <a:t>TULI</a:t>
            </a:r>
            <a:r>
              <a:rPr lang="en-US" sz="7500" b="1" u="sng" dirty="0" smtClean="0">
                <a:latin typeface="Arial" pitchFamily="34" charset="0"/>
                <a:cs typeface="Arial" pitchFamily="34" charset="0"/>
              </a:rPr>
              <a:t>P</a:t>
            </a:r>
            <a:endParaRPr lang="en-US" sz="7500" b="1" u="sng" dirty="0">
              <a:latin typeface="Arial" pitchFamily="34" charset="0"/>
              <a:cs typeface="Arial" pitchFamily="34" charset="0"/>
            </a:endParaRPr>
          </a:p>
        </p:txBody>
      </p:sp>
      <p:sp>
        <p:nvSpPr>
          <p:cNvPr id="3" name="Content Placeholder 2"/>
          <p:cNvSpPr>
            <a:spLocks noGrp="1"/>
          </p:cNvSpPr>
          <p:nvPr>
            <p:ph idx="1"/>
          </p:nvPr>
        </p:nvSpPr>
        <p:spPr>
          <a:xfrm>
            <a:off x="0" y="914400"/>
            <a:ext cx="9144000" cy="5943600"/>
          </a:xfrm>
        </p:spPr>
        <p:txBody>
          <a:bodyPr>
            <a:normAutofit fontScale="77500" lnSpcReduction="20000"/>
          </a:bodyPr>
          <a:lstStyle/>
          <a:p>
            <a:r>
              <a:rPr lang="en-US" sz="4300" u="sng" dirty="0" smtClean="0"/>
              <a:t>Perseverance of the Saints</a:t>
            </a:r>
          </a:p>
          <a:p>
            <a:pPr lvl="1"/>
            <a:endParaRPr lang="en-US" sz="1000" b="1" dirty="0" smtClean="0"/>
          </a:p>
          <a:p>
            <a:pPr lvl="1"/>
            <a:r>
              <a:rPr lang="en-US" sz="3000" b="1" dirty="0" smtClean="0"/>
              <a:t>Gal </a:t>
            </a:r>
            <a:r>
              <a:rPr lang="en-US" sz="3000" b="1" dirty="0"/>
              <a:t>5:4</a:t>
            </a:r>
            <a:r>
              <a:rPr lang="en-US" sz="3000" dirty="0"/>
              <a:t> – “You have been severed from Christ, you who are seeking to be justified by law; you have </a:t>
            </a:r>
            <a:r>
              <a:rPr lang="en-US" sz="3000" u="sng" dirty="0"/>
              <a:t>fallen from grace</a:t>
            </a:r>
            <a:r>
              <a:rPr lang="en-US" sz="3000" u="sng" dirty="0" smtClean="0"/>
              <a:t>.</a:t>
            </a:r>
            <a:r>
              <a:rPr lang="en-US" sz="3000" dirty="0" smtClean="0"/>
              <a:t>”</a:t>
            </a:r>
          </a:p>
          <a:p>
            <a:pPr lvl="1"/>
            <a:endParaRPr lang="en-US" sz="1000" dirty="0"/>
          </a:p>
          <a:p>
            <a:pPr lvl="1"/>
            <a:r>
              <a:rPr lang="en-US" sz="3000" b="1" dirty="0" smtClean="0"/>
              <a:t>Heb 6:4-6</a:t>
            </a:r>
            <a:r>
              <a:rPr lang="en-US" sz="3000" dirty="0" smtClean="0"/>
              <a:t> – “For in the case of those who have once been enlightened and have tasted of the heavenly gift and have been made partakers of the Holy Spirit, and have tasted the good word of God and the powers of the age to come, </a:t>
            </a:r>
            <a:r>
              <a:rPr lang="en-US" sz="3000" u="sng" dirty="0" smtClean="0"/>
              <a:t>and then have fallen away</a:t>
            </a:r>
            <a:r>
              <a:rPr lang="en-US" sz="3000" dirty="0" smtClean="0"/>
              <a:t>, it is impossible to renew them again to repentance, </a:t>
            </a:r>
            <a:r>
              <a:rPr lang="en-US" sz="3000" baseline="30000" dirty="0" smtClean="0"/>
              <a:t> </a:t>
            </a:r>
            <a:r>
              <a:rPr lang="en-US" sz="3000" dirty="0" smtClean="0"/>
              <a:t>since they again crucify to themselves the Son of God and put Him to open shame.”</a:t>
            </a:r>
          </a:p>
          <a:p>
            <a:pPr lvl="1"/>
            <a:endParaRPr lang="en-US" sz="1000" dirty="0" smtClean="0"/>
          </a:p>
          <a:p>
            <a:pPr lvl="1"/>
            <a:r>
              <a:rPr lang="en-US" sz="3000" b="1" dirty="0"/>
              <a:t>2 Pet 2:20-22</a:t>
            </a:r>
            <a:r>
              <a:rPr lang="en-US" sz="3000" dirty="0"/>
              <a:t> – “For if, after they have escaped the defilements of the world by the knowledge of the Lord and Savior Jesus Christ, they are again entangled in them and are overcome, </a:t>
            </a:r>
            <a:r>
              <a:rPr lang="en-US" sz="3000" u="sng" dirty="0"/>
              <a:t>the last state has become worse for them than the first</a:t>
            </a:r>
            <a:r>
              <a:rPr lang="en-US" sz="3000" dirty="0"/>
              <a:t>. For it would be better for them not to have known the way of righteousness, than having known it, </a:t>
            </a:r>
            <a:r>
              <a:rPr lang="en-US" sz="3000" u="sng" dirty="0"/>
              <a:t>to turn away from the holy commandment handed on to them</a:t>
            </a:r>
            <a:r>
              <a:rPr lang="en-US" sz="3000" dirty="0"/>
              <a:t>. It has happened to them according to the true proverb, “A dog returns to its own vomit,’ and, “A sow, after washing, returns to wallowing in the mire</a:t>
            </a:r>
            <a:r>
              <a:rPr lang="en-US" sz="3000" dirty="0" smtClean="0"/>
              <a:t>.”</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5400" b="1" dirty="0" smtClean="0">
                <a:latin typeface="Arial" pitchFamily="34" charset="0"/>
                <a:cs typeface="Arial" pitchFamily="34" charset="0"/>
              </a:rPr>
              <a:t>Ulrich Zwingli (1482 – 1531)</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0" y="990600"/>
            <a:ext cx="4572000" cy="5867400"/>
          </a:xfrm>
        </p:spPr>
        <p:txBody>
          <a:bodyPr>
            <a:normAutofit fontScale="92500" lnSpcReduction="10000"/>
          </a:bodyPr>
          <a:lstStyle/>
          <a:p>
            <a:r>
              <a:rPr lang="en-US" dirty="0" smtClean="0"/>
              <a:t>Developed idea that the bible </a:t>
            </a:r>
            <a:r>
              <a:rPr lang="en-US" dirty="0"/>
              <a:t>i</a:t>
            </a:r>
            <a:r>
              <a:rPr lang="en-US" dirty="0" smtClean="0"/>
              <a:t>s sufficient for doctrinal guidance</a:t>
            </a:r>
          </a:p>
          <a:p>
            <a:pPr lvl="1"/>
            <a:r>
              <a:rPr lang="en-US" dirty="0" smtClean="0"/>
              <a:t>In 1519, began a homiletical exposition of the NT in his studies</a:t>
            </a:r>
          </a:p>
          <a:p>
            <a:pPr lvl="1"/>
            <a:endParaRPr lang="en-US" dirty="0" smtClean="0"/>
          </a:p>
          <a:p>
            <a:pPr lvl="1"/>
            <a:r>
              <a:rPr lang="en-US" dirty="0" smtClean="0"/>
              <a:t>Preaching from the scriptures was an unheard of innovation in his day – continued for 4 years</a:t>
            </a:r>
          </a:p>
          <a:p>
            <a:pPr lvl="1"/>
            <a:endParaRPr lang="en-US" dirty="0" smtClean="0"/>
          </a:p>
          <a:p>
            <a:pPr lvl="1"/>
            <a:r>
              <a:rPr lang="en-US" dirty="0" smtClean="0"/>
              <a:t>Zwingli’s teaching led to the Reformed Churches</a:t>
            </a:r>
            <a:endParaRPr lang="en-US" dirty="0"/>
          </a:p>
        </p:txBody>
      </p:sp>
      <p:pic>
        <p:nvPicPr>
          <p:cNvPr id="3074" name="Picture 2" descr="http://www.historylearningsite.co.uk/uploads/pics/zwing.1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1"/>
            <a:ext cx="4572000" cy="5876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5400" b="1" dirty="0" smtClean="0">
                <a:latin typeface="Arial" pitchFamily="34" charset="0"/>
                <a:cs typeface="Arial" pitchFamily="34" charset="0"/>
              </a:rPr>
              <a:t>Ulrich Zwingli (1482 – 1531)</a:t>
            </a:r>
            <a:endParaRPr lang="en-US" sz="5400" b="1" dirty="0">
              <a:latin typeface="Arial" pitchFamily="34" charset="0"/>
              <a:cs typeface="Arial" pitchFamily="34" charset="0"/>
            </a:endParaRPr>
          </a:p>
        </p:txBody>
      </p:sp>
      <p:sp>
        <p:nvSpPr>
          <p:cNvPr id="3" name="Content Placeholder 2"/>
          <p:cNvSpPr>
            <a:spLocks noGrp="1"/>
          </p:cNvSpPr>
          <p:nvPr>
            <p:ph idx="1"/>
          </p:nvPr>
        </p:nvSpPr>
        <p:spPr>
          <a:xfrm>
            <a:off x="0" y="990600"/>
            <a:ext cx="5105400" cy="5867400"/>
          </a:xfrm>
        </p:spPr>
        <p:txBody>
          <a:bodyPr>
            <a:normAutofit fontScale="77500" lnSpcReduction="20000"/>
          </a:bodyPr>
          <a:lstStyle/>
          <a:p>
            <a:r>
              <a:rPr lang="en-US" dirty="0" smtClean="0"/>
              <a:t>Zwingli vs. Luther</a:t>
            </a:r>
          </a:p>
          <a:p>
            <a:pPr lvl="1"/>
            <a:r>
              <a:rPr lang="en-US" dirty="0" smtClean="0"/>
              <a:t>Luther retained Catholic ceremonies not positively anti-scriptural</a:t>
            </a:r>
          </a:p>
          <a:p>
            <a:pPr lvl="1"/>
            <a:r>
              <a:rPr lang="en-US" dirty="0" smtClean="0"/>
              <a:t>Zwingli rejected anything expressly not enjoined in scripture</a:t>
            </a:r>
          </a:p>
          <a:p>
            <a:pPr lvl="1"/>
            <a:endParaRPr lang="en-US" dirty="0" smtClean="0"/>
          </a:p>
          <a:p>
            <a:r>
              <a:rPr lang="en-US" dirty="0"/>
              <a:t>Zwingli’s Teachings:</a:t>
            </a:r>
          </a:p>
          <a:p>
            <a:pPr lvl="1"/>
            <a:r>
              <a:rPr lang="en-US" dirty="0"/>
              <a:t>Salvation by faith alone</a:t>
            </a:r>
          </a:p>
          <a:p>
            <a:pPr lvl="1"/>
            <a:r>
              <a:rPr lang="en-US" dirty="0"/>
              <a:t>Denial of sacrificial quality of mass</a:t>
            </a:r>
          </a:p>
          <a:p>
            <a:pPr lvl="1"/>
            <a:r>
              <a:rPr lang="en-US" dirty="0"/>
              <a:t>Denial of saintly intercession</a:t>
            </a:r>
          </a:p>
          <a:p>
            <a:pPr lvl="1"/>
            <a:r>
              <a:rPr lang="en-US" dirty="0"/>
              <a:t>Recognition of Christ as sole head of church</a:t>
            </a:r>
          </a:p>
          <a:p>
            <a:pPr lvl="1"/>
            <a:r>
              <a:rPr lang="en-US" dirty="0"/>
              <a:t>Right of clergy to marry</a:t>
            </a:r>
          </a:p>
          <a:p>
            <a:pPr lvl="1"/>
            <a:r>
              <a:rPr lang="en-US" dirty="0"/>
              <a:t>Abolishing images, relics,  and organs in worship</a:t>
            </a:r>
          </a:p>
          <a:p>
            <a:pPr lvl="1"/>
            <a:r>
              <a:rPr lang="en-US" dirty="0"/>
              <a:t>Observance of Lord’s Supper as memorial</a:t>
            </a:r>
          </a:p>
          <a:p>
            <a:endParaRPr lang="en-US" dirty="0"/>
          </a:p>
        </p:txBody>
      </p:sp>
      <p:pic>
        <p:nvPicPr>
          <p:cNvPr id="4098" name="Picture 2" descr="http://i.ytimg.com/vi/VfrKQUFEZC4/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66800"/>
            <a:ext cx="40386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 y="0"/>
            <a:ext cx="9144000" cy="914400"/>
          </a:xfrm>
        </p:spPr>
        <p:txBody>
          <a:bodyPr>
            <a:noAutofit/>
          </a:bodyPr>
          <a:lstStyle/>
          <a:p>
            <a:r>
              <a:rPr lang="en-US" sz="5600" b="1" dirty="0" smtClean="0">
                <a:latin typeface="Arial" pitchFamily="34" charset="0"/>
                <a:cs typeface="Arial" pitchFamily="34" charset="0"/>
              </a:rPr>
              <a:t>John Calvin (1509 – 1564)</a:t>
            </a:r>
            <a:endParaRPr lang="en-US" sz="5600" b="1" dirty="0">
              <a:latin typeface="Arial" pitchFamily="34" charset="0"/>
              <a:cs typeface="Arial" pitchFamily="34" charset="0"/>
            </a:endParaRPr>
          </a:p>
        </p:txBody>
      </p:sp>
      <p:sp>
        <p:nvSpPr>
          <p:cNvPr id="3" name="Content Placeholder 2"/>
          <p:cNvSpPr>
            <a:spLocks noGrp="1"/>
          </p:cNvSpPr>
          <p:nvPr>
            <p:ph idx="1"/>
          </p:nvPr>
        </p:nvSpPr>
        <p:spPr>
          <a:xfrm>
            <a:off x="0" y="990600"/>
            <a:ext cx="5334000" cy="5867400"/>
          </a:xfrm>
        </p:spPr>
        <p:txBody>
          <a:bodyPr>
            <a:normAutofit fontScale="62500" lnSpcReduction="20000"/>
          </a:bodyPr>
          <a:lstStyle/>
          <a:p>
            <a:r>
              <a:rPr lang="en-US" u="sng" dirty="0" smtClean="0"/>
              <a:t>Early Life</a:t>
            </a:r>
          </a:p>
          <a:p>
            <a:pPr lvl="1"/>
            <a:r>
              <a:rPr lang="en-US" dirty="0" smtClean="0"/>
              <a:t>Born outside Paris, France. Father was an attorney</a:t>
            </a:r>
          </a:p>
          <a:p>
            <a:pPr lvl="1"/>
            <a:r>
              <a:rPr lang="en-US" dirty="0" smtClean="0"/>
              <a:t>Began studying law but after 2 years switched to religion</a:t>
            </a:r>
          </a:p>
          <a:p>
            <a:pPr lvl="1"/>
            <a:r>
              <a:rPr lang="en-US" dirty="0" smtClean="0"/>
              <a:t>Devout student of the bible and influenced by the writings of Luther</a:t>
            </a:r>
          </a:p>
          <a:p>
            <a:pPr lvl="1"/>
            <a:r>
              <a:rPr lang="en-US" dirty="0" smtClean="0"/>
              <a:t>In 1536, he published “Institutes of the Christian Religion”</a:t>
            </a:r>
          </a:p>
          <a:p>
            <a:pPr lvl="1"/>
            <a:r>
              <a:rPr lang="en-US" dirty="0" smtClean="0"/>
              <a:t>Was a leader amongst Paris Protestants but forced to flee to Geneva, </a:t>
            </a:r>
            <a:r>
              <a:rPr lang="en-US" dirty="0"/>
              <a:t>Switzerland because of opposition to the </a:t>
            </a:r>
            <a:r>
              <a:rPr lang="en-US" dirty="0" smtClean="0"/>
              <a:t>king</a:t>
            </a:r>
          </a:p>
          <a:p>
            <a:endParaRPr lang="en-US" dirty="0" smtClean="0"/>
          </a:p>
          <a:p>
            <a:r>
              <a:rPr lang="en-US" u="sng" dirty="0" smtClean="0"/>
              <a:t>Rose </a:t>
            </a:r>
            <a:r>
              <a:rPr lang="en-US" u="sng" dirty="0"/>
              <a:t>to power in Geneva</a:t>
            </a:r>
          </a:p>
          <a:p>
            <a:pPr lvl="1"/>
            <a:r>
              <a:rPr lang="en-US" dirty="0"/>
              <a:t>Calvin became a virtual dictator</a:t>
            </a:r>
          </a:p>
          <a:p>
            <a:pPr lvl="1"/>
            <a:r>
              <a:rPr lang="en-US" dirty="0"/>
              <a:t>He endeavored to build Geneva into an ideal city through a system of “Christian Government”</a:t>
            </a:r>
          </a:p>
          <a:p>
            <a:pPr lvl="1"/>
            <a:r>
              <a:rPr lang="en-US" dirty="0"/>
              <a:t>A theological seminary was established in Geneva and from that institution young men went all over Europe preaching the doctrines of </a:t>
            </a:r>
            <a:r>
              <a:rPr lang="en-US" dirty="0" smtClean="0"/>
              <a:t>Calvin</a:t>
            </a:r>
            <a:endParaRPr lang="en-US" dirty="0"/>
          </a:p>
        </p:txBody>
      </p:sp>
      <p:pic>
        <p:nvPicPr>
          <p:cNvPr id="5122" name="Picture 2" descr="http://a2.files.biography.com/image/upload/c_fill,cs_srgb,dpr_1.0,g_face,h_300,q_80,w_300/MTE5NTU2MzE2MTcyNDg2MT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990600"/>
            <a:ext cx="38862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5600" b="1" dirty="0" smtClean="0">
                <a:latin typeface="Arial" pitchFamily="34" charset="0"/>
                <a:cs typeface="Arial" pitchFamily="34" charset="0"/>
              </a:rPr>
              <a:t>John Calvin (1509 – 1564)</a:t>
            </a:r>
            <a:endParaRPr lang="en-US" sz="5600" b="1" dirty="0">
              <a:latin typeface="Arial" pitchFamily="34" charset="0"/>
              <a:cs typeface="Arial" pitchFamily="34" charset="0"/>
            </a:endParaRPr>
          </a:p>
        </p:txBody>
      </p:sp>
      <p:sp>
        <p:nvSpPr>
          <p:cNvPr id="3" name="Content Placeholder 2"/>
          <p:cNvSpPr>
            <a:spLocks noGrp="1"/>
          </p:cNvSpPr>
          <p:nvPr>
            <p:ph idx="1"/>
          </p:nvPr>
        </p:nvSpPr>
        <p:spPr>
          <a:xfrm>
            <a:off x="0" y="1905000"/>
            <a:ext cx="4800600" cy="4953000"/>
          </a:xfrm>
        </p:spPr>
        <p:txBody>
          <a:bodyPr>
            <a:normAutofit/>
          </a:bodyPr>
          <a:lstStyle/>
          <a:p>
            <a:pPr lvl="1"/>
            <a:r>
              <a:rPr lang="en-US" dirty="0" smtClean="0"/>
              <a:t>Total Hereditary Depravity</a:t>
            </a:r>
          </a:p>
          <a:p>
            <a:pPr lvl="1"/>
            <a:endParaRPr lang="en-US" dirty="0" smtClean="0"/>
          </a:p>
          <a:p>
            <a:pPr lvl="1"/>
            <a:r>
              <a:rPr lang="en-US" dirty="0" smtClean="0"/>
              <a:t>Unconditional Election</a:t>
            </a:r>
          </a:p>
          <a:p>
            <a:pPr lvl="1"/>
            <a:endParaRPr lang="en-US" dirty="0" smtClean="0"/>
          </a:p>
          <a:p>
            <a:pPr lvl="1"/>
            <a:r>
              <a:rPr lang="en-US" dirty="0" smtClean="0"/>
              <a:t>Limited Atonement</a:t>
            </a:r>
          </a:p>
          <a:p>
            <a:pPr lvl="1"/>
            <a:endParaRPr lang="en-US" dirty="0" smtClean="0"/>
          </a:p>
          <a:p>
            <a:pPr lvl="1"/>
            <a:r>
              <a:rPr lang="en-US" dirty="0" smtClean="0"/>
              <a:t>Irresistibility to Grace</a:t>
            </a:r>
          </a:p>
          <a:p>
            <a:pPr lvl="1"/>
            <a:endParaRPr lang="en-US" dirty="0" smtClean="0"/>
          </a:p>
          <a:p>
            <a:pPr lvl="1"/>
            <a:r>
              <a:rPr lang="en-US" dirty="0" smtClean="0"/>
              <a:t>Perseverance of the saints</a:t>
            </a:r>
            <a:endParaRPr lang="en-US" dirty="0"/>
          </a:p>
        </p:txBody>
      </p:sp>
      <p:pic>
        <p:nvPicPr>
          <p:cNvPr id="6146" name="Picture 2" descr="http://www.christianitytoday.com/images/351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9" y="1981200"/>
            <a:ext cx="4343401"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905000" y="914400"/>
            <a:ext cx="4800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4" name="TextBox 3"/>
          <p:cNvSpPr txBox="1"/>
          <p:nvPr/>
        </p:nvSpPr>
        <p:spPr>
          <a:xfrm>
            <a:off x="-1" y="1023491"/>
            <a:ext cx="9138249" cy="584775"/>
          </a:xfrm>
          <a:prstGeom prst="rect">
            <a:avLst/>
          </a:prstGeom>
          <a:noFill/>
        </p:spPr>
        <p:txBody>
          <a:bodyPr wrap="square" rtlCol="0">
            <a:spAutoFit/>
          </a:bodyPr>
          <a:lstStyle/>
          <a:p>
            <a:pPr algn="ctr"/>
            <a:r>
              <a:rPr lang="en-US" sz="3200" dirty="0" smtClean="0"/>
              <a:t>Today, Calvin is known for his “five tenants” (TULIP)</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5600" b="1" dirty="0" smtClean="0">
                <a:latin typeface="Arial" pitchFamily="34" charset="0"/>
                <a:cs typeface="Arial" pitchFamily="34" charset="0"/>
              </a:rPr>
              <a:t>John Calvin (1509 – 1564)</a:t>
            </a:r>
            <a:endParaRPr lang="en-US" sz="5600" b="1" dirty="0">
              <a:latin typeface="Arial" pitchFamily="34" charset="0"/>
              <a:cs typeface="Arial" pitchFamily="34" charset="0"/>
            </a:endParaRPr>
          </a:p>
        </p:txBody>
      </p:sp>
      <p:sp>
        <p:nvSpPr>
          <p:cNvPr id="3" name="Content Placeholder 2"/>
          <p:cNvSpPr>
            <a:spLocks noGrp="1"/>
          </p:cNvSpPr>
          <p:nvPr>
            <p:ph idx="1"/>
          </p:nvPr>
        </p:nvSpPr>
        <p:spPr>
          <a:xfrm>
            <a:off x="0" y="1066800"/>
            <a:ext cx="5410200" cy="5791200"/>
          </a:xfrm>
        </p:spPr>
        <p:txBody>
          <a:bodyPr>
            <a:normAutofit fontScale="92500" lnSpcReduction="20000"/>
          </a:bodyPr>
          <a:lstStyle/>
          <a:p>
            <a:r>
              <a:rPr lang="en-US" dirty="0" smtClean="0"/>
              <a:t>Calvin remains a controversial figure</a:t>
            </a:r>
          </a:p>
          <a:p>
            <a:pPr lvl="1"/>
            <a:r>
              <a:rPr lang="en-US" dirty="0" smtClean="0"/>
              <a:t>“Some think on Calvin heaven’s own mantle fell, while others deemed him an instrument of hell.”</a:t>
            </a:r>
          </a:p>
          <a:p>
            <a:pPr lvl="1"/>
            <a:endParaRPr lang="en-US" dirty="0" smtClean="0"/>
          </a:p>
          <a:p>
            <a:pPr lvl="1"/>
            <a:r>
              <a:rPr lang="en-US" dirty="0" smtClean="0"/>
              <a:t>The same attitudes are held today toward what is known as “Calvinism” – some look on it as a blessing and others as one of the major curses of religion</a:t>
            </a:r>
          </a:p>
          <a:p>
            <a:pPr lvl="1"/>
            <a:endParaRPr lang="en-US" dirty="0" smtClean="0"/>
          </a:p>
          <a:p>
            <a:pPr lvl="1"/>
            <a:r>
              <a:rPr lang="en-US" dirty="0" smtClean="0"/>
              <a:t>Out of his work, the Presbyterian Church was established (1540AD)</a:t>
            </a:r>
            <a:endParaRPr lang="en-US" dirty="0"/>
          </a:p>
        </p:txBody>
      </p:sp>
      <p:pic>
        <p:nvPicPr>
          <p:cNvPr id="7170" name="Picture 2" descr="http://www.thegospelcoalition.org/images/uploads/articles/pi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0"/>
            <a:ext cx="3732362" cy="5723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7500" b="1" dirty="0" smtClean="0">
                <a:latin typeface="Arial" pitchFamily="34" charset="0"/>
                <a:cs typeface="Arial" pitchFamily="34" charset="0"/>
              </a:rPr>
              <a:t>Sovereignty of God</a:t>
            </a:r>
            <a:endParaRPr lang="en-US" sz="7500" b="1" dirty="0">
              <a:latin typeface="Arial" pitchFamily="34" charset="0"/>
              <a:cs typeface="Arial" pitchFamily="34" charset="0"/>
            </a:endParaRPr>
          </a:p>
        </p:txBody>
      </p:sp>
      <p:sp>
        <p:nvSpPr>
          <p:cNvPr id="3" name="Content Placeholder 2"/>
          <p:cNvSpPr>
            <a:spLocks noGrp="1"/>
          </p:cNvSpPr>
          <p:nvPr>
            <p:ph idx="1"/>
          </p:nvPr>
        </p:nvSpPr>
        <p:spPr>
          <a:xfrm>
            <a:off x="0" y="838200"/>
            <a:ext cx="5791200" cy="6019800"/>
          </a:xfrm>
        </p:spPr>
        <p:txBody>
          <a:bodyPr>
            <a:normAutofit fontScale="70000" lnSpcReduction="20000"/>
          </a:bodyPr>
          <a:lstStyle/>
          <a:p>
            <a:r>
              <a:rPr lang="en-US" sz="3300" u="sng" dirty="0" smtClean="0"/>
              <a:t>Sovereignty of God</a:t>
            </a:r>
          </a:p>
          <a:p>
            <a:pPr lvl="1"/>
            <a:endParaRPr lang="en-US" sz="800" dirty="0" smtClean="0"/>
          </a:p>
          <a:p>
            <a:pPr lvl="1"/>
            <a:r>
              <a:rPr lang="en-US" dirty="0" smtClean="0"/>
              <a:t>The soil from which the TULIP grows</a:t>
            </a:r>
          </a:p>
          <a:p>
            <a:pPr lvl="1"/>
            <a:endParaRPr lang="en-US" sz="800" dirty="0" smtClean="0"/>
          </a:p>
          <a:p>
            <a:pPr lvl="1"/>
            <a:r>
              <a:rPr lang="en-US" dirty="0" smtClean="0"/>
              <a:t>Sovereignty of God is biblical</a:t>
            </a:r>
            <a:endParaRPr lang="en-US" dirty="0"/>
          </a:p>
          <a:p>
            <a:pPr lvl="2"/>
            <a:r>
              <a:rPr lang="en-US" b="1" dirty="0" smtClean="0"/>
              <a:t>Isa 40:13-14</a:t>
            </a:r>
            <a:r>
              <a:rPr lang="en-US" dirty="0" smtClean="0"/>
              <a:t> – “</a:t>
            </a:r>
            <a:r>
              <a:rPr lang="en-US" dirty="0"/>
              <a:t>Who </a:t>
            </a:r>
            <a:r>
              <a:rPr lang="en-US" dirty="0" smtClean="0"/>
              <a:t>has directed </a:t>
            </a:r>
            <a:r>
              <a:rPr lang="en-US" dirty="0"/>
              <a:t>the Spirit of the </a:t>
            </a:r>
            <a:r>
              <a:rPr lang="en-US" cap="small" dirty="0" smtClean="0"/>
              <a:t>Lord</a:t>
            </a:r>
            <a:r>
              <a:rPr lang="en-US" dirty="0" smtClean="0"/>
              <a:t>, or </a:t>
            </a:r>
            <a:r>
              <a:rPr lang="en-US" dirty="0"/>
              <a:t>as His counselor </a:t>
            </a:r>
            <a:r>
              <a:rPr lang="en-US" dirty="0" smtClean="0"/>
              <a:t>has informed Him? With </a:t>
            </a:r>
            <a:r>
              <a:rPr lang="en-US" dirty="0"/>
              <a:t>whom did He consult and who gave Him </a:t>
            </a:r>
            <a:r>
              <a:rPr lang="en-US" dirty="0" smtClean="0"/>
              <a:t>understanding? And </a:t>
            </a:r>
            <a:r>
              <a:rPr lang="en-US" dirty="0"/>
              <a:t>who taught Him in the path of justice and taught Him </a:t>
            </a:r>
            <a:r>
              <a:rPr lang="en-US" dirty="0" smtClean="0"/>
              <a:t>knowledge and </a:t>
            </a:r>
            <a:r>
              <a:rPr lang="en-US" dirty="0"/>
              <a:t>informed Him of the way of understanding?</a:t>
            </a:r>
            <a:r>
              <a:rPr lang="en-US" dirty="0" smtClean="0"/>
              <a:t>”</a:t>
            </a:r>
            <a:endParaRPr lang="en-US" b="1" dirty="0" smtClean="0"/>
          </a:p>
          <a:p>
            <a:pPr lvl="2"/>
            <a:r>
              <a:rPr lang="en-US" b="1" dirty="0" smtClean="0"/>
              <a:t>Isa 43:13</a:t>
            </a:r>
            <a:r>
              <a:rPr lang="en-US" dirty="0" smtClean="0"/>
              <a:t> – “Even from </a:t>
            </a:r>
            <a:r>
              <a:rPr lang="en-US" dirty="0"/>
              <a:t>eternity I am He,</a:t>
            </a:r>
            <a:br>
              <a:rPr lang="en-US" dirty="0"/>
            </a:br>
            <a:r>
              <a:rPr lang="en-US" dirty="0"/>
              <a:t>And there is none who can deliver out of My </a:t>
            </a:r>
            <a:r>
              <a:rPr lang="en-US" dirty="0" smtClean="0"/>
              <a:t>hand; I </a:t>
            </a:r>
            <a:r>
              <a:rPr lang="en-US" dirty="0"/>
              <a:t>act and who can reverse it?</a:t>
            </a:r>
            <a:r>
              <a:rPr lang="en-US" dirty="0" smtClean="0"/>
              <a:t>”</a:t>
            </a:r>
            <a:endParaRPr lang="en-US" b="1" dirty="0" smtClean="0"/>
          </a:p>
          <a:p>
            <a:pPr lvl="2"/>
            <a:r>
              <a:rPr lang="en-US" b="1" dirty="0" smtClean="0"/>
              <a:t>Isa 45:9-10</a:t>
            </a:r>
            <a:r>
              <a:rPr lang="en-US" dirty="0" smtClean="0"/>
              <a:t> – “</a:t>
            </a:r>
            <a:r>
              <a:rPr lang="en-US" dirty="0"/>
              <a:t>Woe to the one who quarrels with </a:t>
            </a:r>
            <a:r>
              <a:rPr lang="en-US" dirty="0" smtClean="0"/>
              <a:t>his Maker—an </a:t>
            </a:r>
            <a:r>
              <a:rPr lang="en-US" dirty="0"/>
              <a:t>earthenware </a:t>
            </a:r>
            <a:r>
              <a:rPr lang="en-US" dirty="0" smtClean="0"/>
              <a:t>vessel among </a:t>
            </a:r>
            <a:r>
              <a:rPr lang="en-US" dirty="0"/>
              <a:t>the vessels of </a:t>
            </a:r>
            <a:r>
              <a:rPr lang="en-US" dirty="0" smtClean="0"/>
              <a:t>earth! Will </a:t>
            </a:r>
            <a:r>
              <a:rPr lang="en-US" dirty="0"/>
              <a:t>the clay say to </a:t>
            </a:r>
            <a:r>
              <a:rPr lang="en-US" dirty="0" smtClean="0"/>
              <a:t>the potter</a:t>
            </a:r>
            <a:r>
              <a:rPr lang="en-US" dirty="0"/>
              <a:t>, ‘What are you doing</a:t>
            </a:r>
            <a:r>
              <a:rPr lang="en-US" dirty="0" smtClean="0"/>
              <a:t>?’ Or </a:t>
            </a:r>
            <a:r>
              <a:rPr lang="en-US" dirty="0"/>
              <a:t>the thing you are making say, ‘He has no hands</a:t>
            </a:r>
            <a:r>
              <a:rPr lang="en-US" dirty="0" smtClean="0"/>
              <a:t>’? Woe </a:t>
            </a:r>
            <a:r>
              <a:rPr lang="en-US" dirty="0"/>
              <a:t>to him who says to a father, ‘What are you begetting</a:t>
            </a:r>
            <a:r>
              <a:rPr lang="en-US" dirty="0" smtClean="0"/>
              <a:t>?’ Or </a:t>
            </a:r>
            <a:r>
              <a:rPr lang="en-US" dirty="0"/>
              <a:t>to a woman, ‘To what are you </a:t>
            </a:r>
            <a:r>
              <a:rPr lang="en-US" baseline="30000" dirty="0"/>
              <a:t> </a:t>
            </a:r>
            <a:r>
              <a:rPr lang="en-US" dirty="0" smtClean="0"/>
              <a:t>giving </a:t>
            </a:r>
            <a:r>
              <a:rPr lang="en-US" dirty="0"/>
              <a:t>birth</a:t>
            </a:r>
            <a:r>
              <a:rPr lang="en-US" dirty="0" smtClean="0"/>
              <a:t>?’”</a:t>
            </a:r>
          </a:p>
          <a:p>
            <a:pPr lvl="1"/>
            <a:endParaRPr lang="en-US" sz="1300" b="1" dirty="0" smtClean="0"/>
          </a:p>
          <a:p>
            <a:pPr lvl="1"/>
            <a:r>
              <a:rPr lang="en-US" dirty="0" smtClean="0"/>
              <a:t>However what Calvin taught about God’s sovereignty is not biblical</a:t>
            </a:r>
          </a:p>
          <a:p>
            <a:pPr lvl="2"/>
            <a:r>
              <a:rPr lang="en-US" dirty="0" smtClean="0"/>
              <a:t>Calvin: in </a:t>
            </a:r>
            <a:r>
              <a:rPr lang="en-US" dirty="0"/>
              <a:t>God’s sovereignty, He has made all choices for man no matter how </a:t>
            </a:r>
            <a:r>
              <a:rPr lang="en-US" dirty="0" smtClean="0"/>
              <a:t>insignificant</a:t>
            </a:r>
          </a:p>
          <a:p>
            <a:pPr lvl="1"/>
            <a:endParaRPr lang="en-US" dirty="0" smtClean="0"/>
          </a:p>
          <a:p>
            <a:pPr lvl="1"/>
            <a:endParaRPr lang="en-US" dirty="0" smtClean="0"/>
          </a:p>
          <a:p>
            <a:pPr lvl="1"/>
            <a:endParaRPr lang="en-US" dirty="0"/>
          </a:p>
        </p:txBody>
      </p:sp>
      <p:pic>
        <p:nvPicPr>
          <p:cNvPr id="9220" name="Picture 4" descr="http://ufcutas.org/sites/ufcutas.org/files/user_images/MYC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7815"/>
            <a:ext cx="3352800" cy="595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 y="0"/>
            <a:ext cx="9144000" cy="762000"/>
          </a:xfrm>
        </p:spPr>
        <p:txBody>
          <a:bodyPr>
            <a:noAutofit/>
          </a:bodyPr>
          <a:lstStyle/>
          <a:p>
            <a:r>
              <a:rPr lang="en-US" sz="7500" b="1" dirty="0">
                <a:latin typeface="Arial" pitchFamily="34" charset="0"/>
                <a:cs typeface="Arial" pitchFamily="34" charset="0"/>
              </a:rPr>
              <a:t>Sovereignty of God</a:t>
            </a:r>
          </a:p>
        </p:txBody>
      </p:sp>
      <p:sp>
        <p:nvSpPr>
          <p:cNvPr id="3" name="Content Placeholder 2"/>
          <p:cNvSpPr>
            <a:spLocks noGrp="1"/>
          </p:cNvSpPr>
          <p:nvPr>
            <p:ph idx="1"/>
          </p:nvPr>
        </p:nvSpPr>
        <p:spPr>
          <a:xfrm>
            <a:off x="0" y="990600"/>
            <a:ext cx="9144000" cy="5867400"/>
          </a:xfrm>
        </p:spPr>
        <p:txBody>
          <a:bodyPr>
            <a:normAutofit fontScale="70000" lnSpcReduction="20000"/>
          </a:bodyPr>
          <a:lstStyle/>
          <a:p>
            <a:r>
              <a:rPr lang="en-US" sz="4300" u="sng" dirty="0" smtClean="0"/>
              <a:t>God’s Sovereign Choice Is Man’s Free Will</a:t>
            </a:r>
          </a:p>
          <a:p>
            <a:pPr lvl="1"/>
            <a:endParaRPr lang="en-US" sz="1000" b="1" dirty="0" smtClean="0"/>
          </a:p>
          <a:p>
            <a:pPr lvl="1"/>
            <a:r>
              <a:rPr lang="en-US" sz="3000" b="1" dirty="0" smtClean="0"/>
              <a:t>Deut 30:19</a:t>
            </a:r>
            <a:r>
              <a:rPr lang="en-US" sz="3000" dirty="0" smtClean="0"/>
              <a:t> – “I call heaven and earth to witness against you today, that I have set before you life and death, the blessing and the curse. So </a:t>
            </a:r>
            <a:r>
              <a:rPr lang="en-US" sz="3000" u="sng" dirty="0" smtClean="0"/>
              <a:t>choose</a:t>
            </a:r>
            <a:r>
              <a:rPr lang="en-US" sz="3000" dirty="0" smtClean="0"/>
              <a:t> life in order that you may live, you and your descendants.”</a:t>
            </a:r>
          </a:p>
          <a:p>
            <a:pPr lvl="1"/>
            <a:endParaRPr lang="en-US" sz="1100" b="1" dirty="0" smtClean="0"/>
          </a:p>
          <a:p>
            <a:pPr lvl="1"/>
            <a:r>
              <a:rPr lang="en-US" sz="3000" b="1" dirty="0" smtClean="0"/>
              <a:t>Josh 24:15</a:t>
            </a:r>
            <a:r>
              <a:rPr lang="en-US" sz="3000" dirty="0" smtClean="0"/>
              <a:t> – “If it is disagreeable in your sight to serve the LORD, </a:t>
            </a:r>
            <a:r>
              <a:rPr lang="en-US" sz="3000" u="sng" dirty="0" smtClean="0"/>
              <a:t>choose for yourselves</a:t>
            </a:r>
            <a:r>
              <a:rPr lang="en-US" sz="3000" dirty="0" smtClean="0"/>
              <a:t> today whom you will serve: whether the gods which your fathers served which were beyond the River, or the gods of the Amorites in whose land you are living; but as for me and my house, we will serve the LORD.”</a:t>
            </a:r>
          </a:p>
          <a:p>
            <a:pPr lvl="1"/>
            <a:endParaRPr lang="en-US" sz="1100" dirty="0" smtClean="0"/>
          </a:p>
          <a:p>
            <a:pPr lvl="1"/>
            <a:r>
              <a:rPr lang="en-US" sz="3000" b="1" dirty="0"/>
              <a:t>Rev 22:17</a:t>
            </a:r>
            <a:r>
              <a:rPr lang="en-US" sz="3000" dirty="0"/>
              <a:t> – “The Spirit and the bride say, ‘Come.’ And let the one who hears say, ‘Come.’ And let the one who is thirsty come; let the one who </a:t>
            </a:r>
            <a:r>
              <a:rPr lang="en-US" sz="3000" u="sng" dirty="0"/>
              <a:t>wishes</a:t>
            </a:r>
            <a:r>
              <a:rPr lang="en-US" sz="3000" dirty="0"/>
              <a:t> take the water of life without cost</a:t>
            </a:r>
            <a:r>
              <a:rPr lang="en-US" sz="3000" dirty="0" smtClean="0"/>
              <a:t>.”</a:t>
            </a:r>
          </a:p>
          <a:p>
            <a:pPr lvl="1"/>
            <a:endParaRPr lang="en-US" sz="1100" dirty="0" smtClean="0"/>
          </a:p>
          <a:p>
            <a:pPr lvl="1"/>
            <a:r>
              <a:rPr lang="en-US" sz="3000" b="1" dirty="0" smtClean="0"/>
              <a:t>Eccl 9:11</a:t>
            </a:r>
            <a:r>
              <a:rPr lang="en-US" sz="3000" dirty="0" smtClean="0"/>
              <a:t> </a:t>
            </a:r>
            <a:r>
              <a:rPr lang="en-US" sz="3000" dirty="0"/>
              <a:t>– “I again saw under the sun that the race is not to the swift and the battle is not to the warriors, and neither is bread to the wise nor wealth to the discerning nor favor to men of ability; </a:t>
            </a:r>
            <a:r>
              <a:rPr lang="en-US" sz="3000" u="sng" dirty="0"/>
              <a:t>for time and chance overtake them all</a:t>
            </a:r>
            <a:r>
              <a:rPr lang="en-US" sz="3000" dirty="0"/>
              <a:t>.”</a:t>
            </a:r>
          </a:p>
          <a:p>
            <a:pPr lvl="1"/>
            <a:endParaRPr lang="en-US" sz="1100" b="1" dirty="0" smtClean="0"/>
          </a:p>
          <a:p>
            <a:pPr lvl="1"/>
            <a:r>
              <a:rPr lang="en-US" sz="3000" b="1" dirty="0" smtClean="0"/>
              <a:t>Jer </a:t>
            </a:r>
            <a:r>
              <a:rPr lang="en-US" sz="3000" b="1" dirty="0"/>
              <a:t>7:31</a:t>
            </a:r>
            <a:r>
              <a:rPr lang="en-US" sz="3000" dirty="0"/>
              <a:t> – “They have built the high places of Topheth, which is in the valley of the son of Hinnom, to burn their sons and their daughters in the fire, which I did not command, </a:t>
            </a:r>
            <a:r>
              <a:rPr lang="en-US" sz="3000" u="sng" dirty="0"/>
              <a:t>and it did not come into My mind.</a:t>
            </a:r>
            <a:r>
              <a:rPr lang="en-US" sz="3000" dirty="0"/>
              <a:t>”</a:t>
            </a:r>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24126</TotalTime>
  <Words>5492</Words>
  <Application>Microsoft Office PowerPoint</Application>
  <PresentationFormat>On-screen Show (4:3)</PresentationFormat>
  <Paragraphs>293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Ulrich Zwingli (1482 – 1531)</vt:lpstr>
      <vt:lpstr>Ulrich Zwingli (1482 – 1531)</vt:lpstr>
      <vt:lpstr>Ulrich Zwingli (1482 – 1531)</vt:lpstr>
      <vt:lpstr>John Calvin (1509 – 1564)</vt:lpstr>
      <vt:lpstr>John Calvin (1509 – 1564)</vt:lpstr>
      <vt:lpstr>John Calvin (1509 – 1564)</vt:lpstr>
      <vt:lpstr>Sovereignty of God</vt:lpstr>
      <vt:lpstr>Sovereignty of God</vt:lpstr>
      <vt:lpstr>TULIP</vt:lpstr>
      <vt:lpstr>TULIP</vt:lpstr>
      <vt:lpstr>TULIP</vt:lpstr>
      <vt:lpstr>TULIP</vt:lpstr>
      <vt:lpstr>TULIP</vt:lpstr>
      <vt:lpstr>TULIP</vt:lpstr>
      <vt:lpstr>TULIP</vt:lpstr>
      <vt:lpstr>TULIP</vt:lpstr>
      <vt:lpstr>TULIP</vt:lpstr>
      <vt:lpstr>TULIP</vt:lpstr>
      <vt:lpstr>TULIP</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519</cp:revision>
  <dcterms:created xsi:type="dcterms:W3CDTF">2012-01-03T01:52:53Z</dcterms:created>
  <dcterms:modified xsi:type="dcterms:W3CDTF">2016-08-13T17:52:51Z</dcterms:modified>
</cp:coreProperties>
</file>